
<file path=[Content_Types].xml><?xml version="1.0" encoding="utf-8"?>
<Types xmlns="http://schemas.openxmlformats.org/package/2006/content-types">
  <Default Extension="png" ContentType="image/png"/>
  <Default Extension="tmp" ContentType="image/pn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7" r:id="rId4"/>
    <p:sldMasterId id="2147484302" r:id="rId5"/>
    <p:sldMasterId id="2147484335" r:id="rId6"/>
    <p:sldMasterId id="2147484352" r:id="rId7"/>
    <p:sldMasterId id="2147484387" r:id="rId8"/>
    <p:sldMasterId id="2147484413" r:id="rId9"/>
    <p:sldMasterId id="2147484449" r:id="rId10"/>
    <p:sldMasterId id="2147484476" r:id="rId11"/>
    <p:sldMasterId id="2147484512" r:id="rId12"/>
    <p:sldMasterId id="2147484526" r:id="rId13"/>
    <p:sldMasterId id="2147484597" r:id="rId14"/>
    <p:sldMasterId id="2147484616" r:id="rId15"/>
  </p:sldMasterIdLst>
  <p:notesMasterIdLst>
    <p:notesMasterId r:id="rId28"/>
  </p:notesMasterIdLst>
  <p:handoutMasterIdLst>
    <p:handoutMasterId r:id="rId29"/>
  </p:handoutMasterIdLst>
  <p:sldIdLst>
    <p:sldId id="418" r:id="rId16"/>
    <p:sldId id="419" r:id="rId17"/>
    <p:sldId id="257" r:id="rId18"/>
    <p:sldId id="332" r:id="rId19"/>
    <p:sldId id="372" r:id="rId20"/>
    <p:sldId id="392" r:id="rId21"/>
    <p:sldId id="412" r:id="rId22"/>
    <p:sldId id="315" r:id="rId23"/>
    <p:sldId id="413" r:id="rId24"/>
    <p:sldId id="414" r:id="rId25"/>
    <p:sldId id="416" r:id="rId26"/>
    <p:sldId id="415" r:id="rId27"/>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8B00"/>
    <a:srgbClr val="057BD3"/>
    <a:srgbClr val="68217A"/>
    <a:srgbClr val="92D050"/>
    <a:srgbClr val="0072C6"/>
    <a:srgbClr val="2C3E50"/>
    <a:srgbClr val="000000"/>
    <a:srgbClr val="79797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7" autoAdjust="0"/>
    <p:restoredTop sz="87792" autoAdjust="0"/>
  </p:normalViewPr>
  <p:slideViewPr>
    <p:cSldViewPr>
      <p:cViewPr varScale="1">
        <p:scale>
          <a:sx n="86" d="100"/>
          <a:sy n="86" d="100"/>
        </p:scale>
        <p:origin x="40" y="76"/>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02"/>
    </p:cViewPr>
  </p:sorterViewPr>
  <p:notesViewPr>
    <p:cSldViewPr showGuides="1">
      <p:cViewPr varScale="1">
        <p:scale>
          <a:sx n="70" d="100"/>
          <a:sy n="70" d="100"/>
        </p:scale>
        <p:origin x="3240" y="72"/>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10/13/2016 09:52</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10/13/2016 09:52</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get attendees to install bits ahead of time – Install Update 3 (or VS Code) and the ASP.NET Core</a:t>
            </a:r>
            <a:r>
              <a:rPr lang="en-US" baseline="0" dirty="0"/>
              <a:t> bits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10/13/2016 10:17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544987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10/13/2016 09:52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866937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EA66B9C7-15EC-4EB1-9F5F-52E1084B6642}" type="datetime8">
              <a:rPr lang="en-US">
                <a:solidFill>
                  <a:prstClr val="black"/>
                </a:solidFill>
              </a:rPr>
              <a:pPr defTabSz="951956">
                <a:defRPr/>
              </a:pPr>
              <a:t>10/13/2016 09:52</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3</a:t>
            </a:fld>
            <a:endParaRPr lang="en-US" dirty="0">
              <a:solidFill>
                <a:prstClr val="black"/>
              </a:solidFill>
            </a:endParaRPr>
          </a:p>
        </p:txBody>
      </p:sp>
    </p:spTree>
    <p:extLst>
      <p:ext uri="{BB962C8B-B14F-4D97-AF65-F5344CB8AC3E}">
        <p14:creationId xmlns:p14="http://schemas.microsoft.com/office/powerpoint/2010/main" val="1227104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10/13/2016 09:52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76473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1956">
              <a:defRPr/>
            </a:pPr>
            <a:fld id="{38EEC551-8CDA-4EB6-89BB-2A86C9F091C8}" type="datetime8">
              <a:rPr lang="en-US">
                <a:solidFill>
                  <a:prstClr val="black"/>
                </a:solidFill>
              </a:rPr>
              <a:pPr defTabSz="951956">
                <a:defRPr/>
              </a:pPr>
              <a:t>10/13/2016 09:52</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5</a:t>
            </a:fld>
            <a:endParaRPr lang="en-US" dirty="0">
              <a:solidFill>
                <a:prstClr val="black"/>
              </a:solidFill>
            </a:endParaRPr>
          </a:p>
        </p:txBody>
      </p:sp>
    </p:spTree>
    <p:extLst>
      <p:ext uri="{BB962C8B-B14F-4D97-AF65-F5344CB8AC3E}">
        <p14:creationId xmlns:p14="http://schemas.microsoft.com/office/powerpoint/2010/main" val="2363415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10/13/2016 09:52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29644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956">
              <a:spcAft>
                <a:spcPts val="347"/>
              </a:spcAft>
              <a:defRPr/>
            </a:pPr>
            <a:endParaRPr lang="en-US" sz="1200" b="1" u="sng" dirty="0"/>
          </a:p>
        </p:txBody>
      </p:sp>
      <p:sp>
        <p:nvSpPr>
          <p:cNvPr id="4" name="Footer Placeholder 3"/>
          <p:cNvSpPr>
            <a:spLocks noGrp="1"/>
          </p:cNvSpPr>
          <p:nvPr>
            <p:ph type="ftr" sz="quarter" idx="10"/>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51956">
              <a:defRPr/>
            </a:pPr>
            <a:fld id="{E74353ED-ACB2-44BF-A903-985B0AF962B7}" type="datetime1">
              <a:rPr lang="en-US">
                <a:solidFill>
                  <a:prstClr val="black"/>
                </a:solidFill>
              </a:rPr>
              <a:pPr defTabSz="951956">
                <a:defRPr/>
              </a:pPr>
              <a:t>10/13/2016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pPr defTabSz="951956">
              <a:defRPr/>
            </a:pPr>
            <a:fld id="{B4008EB6-D09E-4580-8CD6-DDB14511944F}" type="slidenum">
              <a:rPr lang="en-US">
                <a:solidFill>
                  <a:prstClr val="black"/>
                </a:solidFill>
              </a:rPr>
              <a:pPr defTabSz="951956">
                <a:defRPr/>
              </a:pPr>
              <a:t>8</a:t>
            </a:fld>
            <a:endParaRPr lang="en-US" dirty="0">
              <a:solidFill>
                <a:prstClr val="black"/>
              </a:solidFill>
            </a:endParaRPr>
          </a:p>
        </p:txBody>
      </p:sp>
    </p:spTree>
    <p:extLst>
      <p:ext uri="{BB962C8B-B14F-4D97-AF65-F5344CB8AC3E}">
        <p14:creationId xmlns:p14="http://schemas.microsoft.com/office/powerpoint/2010/main" val="474106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10/13/2016 09:52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680176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10/13/2016 09:52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626939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84748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4.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wmf"/></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8.wmf"/></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8.xml"/><Relationship Id="rId4" Type="http://schemas.openxmlformats.org/officeDocument/2006/relationships/image" Target="../media/image17.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8.w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1074341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5759928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03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6923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4087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80137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1382559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Ops Title">
    <p:bg>
      <p:bgPr>
        <a:solidFill>
          <a:schemeClr val="tx1"/>
        </a:solidFill>
        <a:effectLst/>
      </p:bgPr>
    </p:bg>
    <p:spTree>
      <p:nvGrpSpPr>
        <p:cNvPr id="1" name=""/>
        <p:cNvGrpSpPr/>
        <p:nvPr/>
      </p:nvGrpSpPr>
      <p:grpSpPr>
        <a:xfrm>
          <a:off x="0" y="0"/>
          <a:ext cx="0" cy="0"/>
          <a:chOff x="0" y="0"/>
          <a:chExt cx="0" cy="0"/>
        </a:xfrm>
      </p:grpSpPr>
      <p:pic>
        <p:nvPicPr>
          <p:cNvPr id="3" name="Picture 2" descr="Microsof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0"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4" name="Picture 3" descr="DevOps_KeyVisu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776542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Test Titl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9"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7" name="Picture 6"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5192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Mobile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1"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3"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500401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Ops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descr="DevOps_KeyVisu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140860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Test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2046368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875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Mobile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4161382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vTest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3203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Ops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2373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Mobil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chemeClr val="tx1"/>
                </a:solidFill>
              </a:defRPr>
            </a:lvl1pPr>
          </a:lstStyle>
          <a:p>
            <a:r>
              <a:rPr lang="en-US" dirty="0"/>
              <a:t>Section title</a:t>
            </a:r>
          </a:p>
        </p:txBody>
      </p:sp>
    </p:spTree>
    <p:extLst>
      <p:ext uri="{BB962C8B-B14F-4D97-AF65-F5344CB8AC3E}">
        <p14:creationId xmlns:p14="http://schemas.microsoft.com/office/powerpoint/2010/main" val="2880665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Test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07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vOps Blank Accen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1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obil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52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prstGeom prst="rect">
            <a:avLst/>
          </a:prstGeo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prstGeom prst="rect">
            <a:avLst/>
          </a:prstGeo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241373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a:prstGeom prst="rect">
            <a:avLst/>
          </a:prstGeom>
        </p:spPr>
        <p:txBody>
          <a:bodyPr/>
          <a:lstStyle/>
          <a:p>
            <a:endParaRPr lang="en-US" dirty="0"/>
          </a:p>
        </p:txBody>
      </p:sp>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2956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75156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2" name="Rectangle 1"/>
          <p:cNvSpPr/>
          <p:nvPr userDrawn="1"/>
        </p:nvSpPr>
        <p:spPr bwMode="auto">
          <a:xfrm>
            <a:off x="1" y="6422988"/>
            <a:ext cx="3249830"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26940549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0"/>
            <a:ext cx="11376352" cy="78580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prstGeom prst="rect">
            <a:avLst/>
          </a:prstGeo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50052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1"/>
            <a:ext cx="11375536" cy="786503"/>
          </a:xfrm>
          <a:prstGeom prst="rect">
            <a:avLst/>
          </a:prstGeo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85532" y="1429993"/>
            <a:ext cx="11375536" cy="1936785"/>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57443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Mobile 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7" y="1212850"/>
            <a:ext cx="4872981" cy="3715649"/>
          </a:xfrm>
          <a:prstGeom prst="rect">
            <a:avLst/>
          </a:prstGeom>
        </p:spPr>
        <p:txBody>
          <a:bodyPr wrap="square">
            <a:spAutoFit/>
          </a:bodyPr>
          <a:lstStyle>
            <a:lvl1pPr marL="0" indent="0">
              <a:spcBef>
                <a:spcPts val="1224"/>
              </a:spcBef>
              <a:buClr>
                <a:schemeClr val="tx1"/>
              </a:buClr>
              <a:buFont typeface="Wingdings" pitchFamily="2" charset="2"/>
              <a:buNone/>
              <a:defRPr sz="5304">
                <a:solidFill>
                  <a:schemeClr val="tx1"/>
                </a:solidFill>
              </a:defRPr>
            </a:lvl1pPr>
            <a:lvl2pPr marL="0" indent="0">
              <a:spcBef>
                <a:spcPts val="1080"/>
              </a:spcBef>
              <a:buNone/>
              <a:defRPr sz="1904">
                <a:solidFill>
                  <a:schemeClr val="tx1"/>
                </a:solidFill>
              </a:defRPr>
            </a:lvl2pPr>
            <a:lvl3pPr marL="231673" indent="0">
              <a:buNone/>
              <a:tabLst/>
              <a:defRPr sz="1904">
                <a:solidFill>
                  <a:schemeClr val="tx1"/>
                </a:solidFill>
              </a:defRPr>
            </a:lvl3pPr>
            <a:lvl4pPr marL="460170" indent="0">
              <a:buNone/>
              <a:defRPr>
                <a:solidFill>
                  <a:schemeClr val="tx1"/>
                </a:solidFill>
              </a:defRPr>
            </a:lvl4pPr>
            <a:lvl5pPr marL="685494"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5239193" y="1211264"/>
            <a:ext cx="3353085" cy="269748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12"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chemeClr val="tx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114684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Som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0040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Emphasis Content">
    <p:bg>
      <p:bgPr>
        <a:solidFill>
          <a:schemeClr val="accent3"/>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a:prstGeom prst="rect">
            <a:avLst/>
          </a:prstGeo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322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a:prstGeom prst="rect">
            <a:avLst/>
          </a:prstGeo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54029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prstGeom prst="rect">
            <a:avLst/>
          </a:prstGeo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3223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75583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94229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04135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14461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458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1989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507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27124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99015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916861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2578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97054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40168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103415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88222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156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128219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28260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62060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15684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620233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0618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6909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450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296181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7125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283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914924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02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574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3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7033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31984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7269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99956311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8537514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1648744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7" y="295279"/>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331022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71766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07584626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82951721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5"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4"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17653132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53550458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2" name="Rectangle 1"/>
          <p:cNvSpPr/>
          <p:nvPr userDrawn="1"/>
        </p:nvSpPr>
        <p:spPr bwMode="auto">
          <a:xfrm>
            <a:off x="1" y="6422988"/>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936798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6" y="2133224"/>
            <a:ext cx="7323401"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224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3" y="1211264"/>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10"/>
            <a:ext cx="4862724"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910919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6974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spTree>
    <p:extLst>
      <p:ext uri="{BB962C8B-B14F-4D97-AF65-F5344CB8AC3E}">
        <p14:creationId xmlns:p14="http://schemas.microsoft.com/office/powerpoint/2010/main" val="79633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spTree>
    <p:extLst>
      <p:ext uri="{BB962C8B-B14F-4D97-AF65-F5344CB8AC3E}">
        <p14:creationId xmlns:p14="http://schemas.microsoft.com/office/powerpoint/2010/main" val="3870468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643125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3"/>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Tree>
    <p:extLst>
      <p:ext uri="{BB962C8B-B14F-4D97-AF65-F5344CB8AC3E}">
        <p14:creationId xmlns:p14="http://schemas.microsoft.com/office/powerpoint/2010/main" val="217750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0397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3259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1583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44939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436475" cy="699234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064235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70381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accent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52585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tx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342158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83277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280120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2236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614743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83334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685080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3"/>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3"/>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8">
                <a:solidFill>
                  <a:srgbClr val="FFFFFF"/>
                </a:solidFill>
              </a:defRPr>
            </a:lvl1pPr>
            <a:lvl2pPr marL="0" indent="0">
              <a:spcBef>
                <a:spcPts val="1080"/>
              </a:spcBef>
              <a:buNone/>
              <a:defRPr sz="2000">
                <a:solidFill>
                  <a:srgbClr val="FFFFFF"/>
                </a:solidFill>
              </a:defRPr>
            </a:lvl2pPr>
            <a:lvl3pPr marL="231623" indent="0">
              <a:buNone/>
              <a:tabLst/>
              <a:defRPr sz="2000">
                <a:solidFill>
                  <a:srgbClr val="FFFFFF"/>
                </a:solidFill>
              </a:defRPr>
            </a:lvl3pPr>
            <a:lvl4pPr marL="460074" indent="0">
              <a:buNone/>
              <a:defRPr>
                <a:solidFill>
                  <a:srgbClr val="FFFFFF"/>
                </a:solidFill>
              </a:defRPr>
            </a:lvl4pPr>
            <a:lvl5pPr marL="685351"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750753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3"/>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4" y="2124073"/>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02150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22134"/>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80591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273860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3" y="2124076"/>
            <a:ext cx="11887200" cy="13505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6552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4" y="2124073"/>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3" y="2124076"/>
            <a:ext cx="7315200" cy="311158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50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5" y="1212850"/>
            <a:ext cx="5486399" cy="311158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240356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3818550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7587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5618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solidFill>
                  <a:schemeClr val="bg1"/>
                </a:solidFill>
              </a:defRPr>
            </a:lvl1pPr>
          </a:lstStyle>
          <a:p>
            <a:r>
              <a:rPr lang="en-US" dirty="0"/>
              <a:t>Section title</a:t>
            </a:r>
          </a:p>
        </p:txBody>
      </p:sp>
    </p:spTree>
    <p:extLst>
      <p:ext uri="{BB962C8B-B14F-4D97-AF65-F5344CB8AC3E}">
        <p14:creationId xmlns:p14="http://schemas.microsoft.com/office/powerpoint/2010/main" val="1276971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548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952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36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051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5" tIns="46615" rIns="46615" bIns="46615" numCol="1" spcCol="0" rtlCol="0" fromWordArt="0" anchor="ctr" anchorCtr="0" forceAA="0" compatLnSpc="1">
            <a:prstTxWarp prst="textNoShape">
              <a:avLst/>
            </a:prstTxWarp>
            <a:noAutofit/>
          </a:bodyPr>
          <a:lstStyle/>
          <a:p>
            <a:pPr marL="0" marR="0" lvl="0" indent="0" algn="ctr" defTabSz="931864"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2"/>
            <a:ext cx="11887200" cy="2062447"/>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32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22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031"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31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71616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3"/>
            <a:ext cx="11887200" cy="2510022"/>
          </a:xfrm>
          <a:prstGeom prst="rect">
            <a:avLst/>
          </a:prstGeom>
        </p:spPr>
        <p:txBody>
          <a:bodyPr/>
          <a:lstStyle>
            <a:lvl1pPr marL="290324" indent="-29032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29" indent="-280803">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49" indent="-29032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00" indent="-22845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51" indent="-22845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7"/>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8"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99848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5281"/>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8370651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98070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66073650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26165186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8" y="295280"/>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70558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285714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67474271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6"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77136820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6"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5"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6630671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11213102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2" name="Rectangle 1"/>
          <p:cNvSpPr/>
          <p:nvPr userDrawn="1"/>
        </p:nvSpPr>
        <p:spPr bwMode="auto">
          <a:xfrm>
            <a:off x="1" y="6422989"/>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651" tIns="174121" rIns="217651" bIns="174121" numCol="1" spcCol="0" rtlCol="0" fromWordArt="0" anchor="t" anchorCtr="0" forceAA="0" compatLnSpc="1">
            <a:prstTxWarp prst="textNoShape">
              <a:avLst/>
            </a:prstTxWarp>
            <a:noAutofit/>
          </a:bodyPr>
          <a:lstStyle/>
          <a:p>
            <a:pPr marL="0" marR="0" lvl="0" indent="0" algn="ctr" defTabSz="1109790" rtl="0" eaLnBrk="1" fontAlgn="base" latinLnBrk="0" hangingPunct="1">
              <a:lnSpc>
                <a:spcPct val="90000"/>
              </a:lnSpc>
              <a:spcBef>
                <a:spcPct val="0"/>
              </a:spcBef>
              <a:spcAft>
                <a:spcPct val="0"/>
              </a:spcAft>
              <a:buClrTx/>
              <a:buSzTx/>
              <a:buFontTx/>
              <a:buNone/>
              <a:tabLst/>
              <a:defRPr/>
            </a:pPr>
            <a:endParaRPr kumimoji="0" lang="en-US" sz="285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8752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7" y="2133224"/>
            <a:ext cx="7323401"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233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0003748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4" y="1211266"/>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2" y="1200151"/>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2"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08"/>
            <a:ext cx="4862724"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9714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4070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692641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733364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77963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76348604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dirty="0"/>
              <a:t>Click to edit Master title style</a:t>
            </a:r>
          </a:p>
        </p:txBody>
      </p:sp>
    </p:spTree>
    <p:extLst>
      <p:ext uri="{BB962C8B-B14F-4D97-AF65-F5344CB8AC3E}">
        <p14:creationId xmlns:p14="http://schemas.microsoft.com/office/powerpoint/2010/main" val="400844175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5163079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098904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769374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22378892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3696907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dirty="0"/>
              <a:t>Click to edit Master text styles</a:t>
            </a:r>
          </a:p>
          <a:p>
            <a:pPr marL="0" marR="0" lvl="1" indent="0" algn="l" defTabSz="913991"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6994" lvl="2" indent="-228497" algn="l" defTabSz="913991"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650602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0307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339933596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4731459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8791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59305" y="839176"/>
            <a:ext cx="9717866" cy="5316173"/>
          </a:xfrm>
          <a:prstGeom prst="rect">
            <a:avLst/>
          </a:prstGeom>
        </p:spPr>
      </p:pic>
    </p:spTree>
    <p:extLst>
      <p:ext uri="{BB962C8B-B14F-4D97-AF65-F5344CB8AC3E}">
        <p14:creationId xmlns:p14="http://schemas.microsoft.com/office/powerpoint/2010/main" val="97996207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3099415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392972643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4102417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521884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8740311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9577715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8743345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0755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4369660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459230" y="5612732"/>
            <a:ext cx="8812606" cy="734889"/>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Microsoft, Microsoft Vista and other product names are or may be registered trademarks and/or trademarks in the U.S. and/or other countries.</a:t>
            </a:r>
          </a:p>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81311" y="4652933"/>
            <a:ext cx="3288506" cy="704445"/>
          </a:xfrm>
          <a:prstGeom prst="rect">
            <a:avLst/>
          </a:prstGeom>
        </p:spPr>
      </p:pic>
    </p:spTree>
    <p:extLst>
      <p:ext uri="{BB962C8B-B14F-4D97-AF65-F5344CB8AC3E}">
        <p14:creationId xmlns:p14="http://schemas.microsoft.com/office/powerpoint/2010/main" val="1469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8"/>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401584" y="1398908"/>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43100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4823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412175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15345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131466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312249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5550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752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8859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60797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415887253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07112778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94825880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0522966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{21E4AEA4-8DFA-4A89-87EB-49C32662AFE0}</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49712">
                <a:tc>
                  <a:txBody>
                    <a:bodyPr/>
                    <a:lstStyle/>
                    <a:p>
                      <a:r>
                        <a:rPr lang="en-US" sz="1600" dirty="0"/>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99185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435222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35580241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07581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79515220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8821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228482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70738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15590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2756" y="286003"/>
            <a:ext cx="10261423" cy="786503"/>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1499646" y="1429994"/>
            <a:ext cx="10261423" cy="2173224"/>
          </a:xfrm>
          <a:prstGeom prst="rect">
            <a:avLst/>
          </a:prstGeom>
        </p:spPr>
        <p:txBody>
          <a:bodyPr/>
          <a:lstStyle>
            <a:lvl1pPr marL="0" indent="0">
              <a:buNone/>
              <a:defRPr sz="2448">
                <a:solidFill>
                  <a:schemeClr val="tx1"/>
                </a:solidFill>
                <a:latin typeface="Consolas" panose="020B0609020204030204" pitchFamily="49" charset="0"/>
                <a:cs typeface="Consolas" panose="020B0609020204030204" pitchFamily="49" charset="0"/>
              </a:defRPr>
            </a:lvl1pPr>
            <a:lvl2pPr marL="733308" indent="0">
              <a:buNone/>
              <a:defRPr>
                <a:solidFill>
                  <a:schemeClr val="tx1"/>
                </a:solidFill>
                <a:latin typeface="Consolas" panose="020B0609020204030204" pitchFamily="49" charset="0"/>
                <a:cs typeface="Consolas" panose="020B0609020204030204" pitchFamily="49" charset="0"/>
              </a:defRPr>
            </a:lvl2pPr>
            <a:lvl3pPr marL="1464997" indent="0">
              <a:buFont typeface="Wingdings" panose="05000000000000000000" pitchFamily="2" charset="2"/>
              <a:buNone/>
              <a:defRPr sz="2448">
                <a:solidFill>
                  <a:schemeClr val="tx1"/>
                </a:solidFill>
                <a:latin typeface="Consolas" panose="020B0609020204030204" pitchFamily="49" charset="0"/>
                <a:cs typeface="Consolas" panose="020B0609020204030204" pitchFamily="49" charset="0"/>
              </a:defRPr>
            </a:lvl3pPr>
            <a:lvl4pPr marL="2284100" indent="0">
              <a:buNone/>
              <a:defRPr lang="en-US" sz="2448" kern="1200" dirty="0" smtClean="0">
                <a:solidFill>
                  <a:schemeClr val="tx1"/>
                </a:solidFill>
                <a:latin typeface="Consolas" panose="020B0609020204030204" pitchFamily="49" charset="0"/>
                <a:ea typeface="+mn-ea"/>
                <a:cs typeface="Consolas" panose="020B0609020204030204" pitchFamily="49" charset="0"/>
              </a:defRPr>
            </a:lvl4pPr>
            <a:lvl5pPr marL="1864835"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0"/>
            <a:endParaRPr lang="en-US" dirty="0"/>
          </a:p>
        </p:txBody>
      </p:sp>
      <p:sp>
        <p:nvSpPr>
          <p:cNvPr id="4" name="Rectangle 3"/>
          <p:cNvSpPr/>
          <p:nvPr userDrawn="1"/>
        </p:nvSpPr>
        <p:spPr>
          <a:xfrm>
            <a:off x="2" y="0"/>
            <a:ext cx="718205" cy="6994525"/>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ru-RU"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5873" y="941929"/>
            <a:ext cx="1695519" cy="1977119"/>
          </a:xfrm>
          <a:prstGeom prst="rect">
            <a:avLst/>
          </a:prstGeom>
        </p:spPr>
      </p:pic>
    </p:spTree>
    <p:extLst>
      <p:ext uri="{BB962C8B-B14F-4D97-AF65-F5344CB8AC3E}">
        <p14:creationId xmlns:p14="http://schemas.microsoft.com/office/powerpoint/2010/main" val="5696715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551220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021528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6075849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3307946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6736592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1190605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225012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4257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5230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23802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3942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7438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1597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9457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1520424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27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34376352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6455114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9568437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34220346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745667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158808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37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7677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577800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48719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667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3404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483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2" y="286003"/>
            <a:ext cx="11375536" cy="78650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5533" y="1429994"/>
            <a:ext cx="11375536" cy="223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805330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6" name="Rectangle 5"/>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152506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855114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2820612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930257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rgbClr val="68217A"/>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1326" y="6296694"/>
            <a:ext cx="1799115" cy="384192"/>
          </a:xfrm>
          <a:prstGeom prst="rect">
            <a:avLst/>
          </a:prstGeom>
        </p:spPr>
      </p:pic>
    </p:spTree>
    <p:extLst>
      <p:ext uri="{BB962C8B-B14F-4D97-AF65-F5344CB8AC3E}">
        <p14:creationId xmlns:p14="http://schemas.microsoft.com/office/powerpoint/2010/main" val="1340274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3835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621264087"/>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131059638"/>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510511043"/>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368588931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896753372"/>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445670"/>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41266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45479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896759"/>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4898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6392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479014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1057761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29551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202696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3637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43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268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76865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842232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93944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786011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57672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288090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964918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41736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63094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898008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955183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65147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28215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28581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9873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82436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79957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28344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205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830226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211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69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3065831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873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2778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image" Target="../media/image35.png"/><Relationship Id="rId2" Type="http://schemas.openxmlformats.org/officeDocument/2006/relationships/slideLayout" Target="../slideLayouts/slideLayout223.xml"/><Relationship Id="rId16" Type="http://schemas.openxmlformats.org/officeDocument/2006/relationships/theme" Target="../theme/theme1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image" Target="../media/image38.emf"/><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10" Type="http://schemas.openxmlformats.org/officeDocument/2006/relationships/slideLayout" Target="../slideLayouts/slideLayout246.xml"/><Relationship Id="rId19" Type="http://schemas.openxmlformats.org/officeDocument/2006/relationships/theme" Target="../theme/theme11.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2.xml"/><Relationship Id="rId13" Type="http://schemas.openxmlformats.org/officeDocument/2006/relationships/slideLayout" Target="../slideLayouts/slideLayout267.xml"/><Relationship Id="rId3" Type="http://schemas.openxmlformats.org/officeDocument/2006/relationships/slideLayout" Target="../slideLayouts/slideLayout257.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2" Type="http://schemas.openxmlformats.org/officeDocument/2006/relationships/slideLayout" Target="../slideLayouts/slideLayout256.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5" Type="http://schemas.openxmlformats.org/officeDocument/2006/relationships/slideLayout" Target="../slideLayouts/slideLayout259.xml"/><Relationship Id="rId15" Type="http://schemas.openxmlformats.org/officeDocument/2006/relationships/image" Target="../media/image38.emf"/><Relationship Id="rId10" Type="http://schemas.openxmlformats.org/officeDocument/2006/relationships/slideLayout" Target="../slideLayouts/slideLayout264.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34" Type="http://schemas.openxmlformats.org/officeDocument/2006/relationships/image" Target="../media/image8.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6"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theme" Target="../theme/theme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theme" Target="../theme/theme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theme" Target="../theme/theme6.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theme" Target="../theme/theme7.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theme" Target="../theme/theme8.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theme" Target="../theme/theme9.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3027901"/>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289" r:id="rId3"/>
    <p:sldLayoutId id="2147484290" r:id="rId4"/>
    <p:sldLayoutId id="2147484270" r:id="rId5"/>
    <p:sldLayoutId id="2147484271" r:id="rId6"/>
    <p:sldLayoutId id="2147484272" r:id="rId7"/>
    <p:sldLayoutId id="2147484274" r:id="rId8"/>
    <p:sldLayoutId id="2147484273" r:id="rId9"/>
    <p:sldLayoutId id="2147484279" r:id="rId10"/>
    <p:sldLayoutId id="2147484282" r:id="rId11"/>
    <p:sldLayoutId id="2147484087" r:id="rId12"/>
    <p:sldLayoutId id="2147484098" r:id="rId13"/>
    <p:sldLayoutId id="2147484107" r:id="rId14"/>
    <p:sldLayoutId id="2147484086" r:id="rId15"/>
    <p:sldLayoutId id="2147484099" r:id="rId16"/>
    <p:sldLayoutId id="2147484100" r:id="rId17"/>
    <p:sldLayoutId id="2147484106" r:id="rId18"/>
    <p:sldLayoutId id="2147484089" r:id="rId19"/>
    <p:sldLayoutId id="2147484092" r:id="rId20"/>
    <p:sldLayoutId id="2147484285" r:id="rId21"/>
    <p:sldLayoutId id="2147484286"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321009697"/>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63"/>
            <a:fld id="{0D099E2A-118A-4377-8F98-2DF40BCBA9FE}" type="slidenum">
              <a:rPr lang="en-US" smtClean="0"/>
              <a:pPr defTabSz="932563"/>
              <a:t>‹#›</a:t>
            </a:fld>
            <a:endParaRPr lang="en-US"/>
          </a:p>
        </p:txBody>
      </p:sp>
    </p:spTree>
    <p:extLst>
      <p:ext uri="{BB962C8B-B14F-4D97-AF65-F5344CB8AC3E}">
        <p14:creationId xmlns:p14="http://schemas.microsoft.com/office/powerpoint/2010/main" val="3445047431"/>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 id="2147484610" r:id="rId13"/>
    <p:sldLayoutId id="2147484611" r:id="rId14"/>
    <p:sldLayoutId id="2147484612" r:id="rId15"/>
    <p:sldLayoutId id="2147484613" r:id="rId16"/>
    <p:sldLayoutId id="2147484614" r:id="rId17"/>
    <p:sldLayoutId id="2147484615" r:id="rId18"/>
  </p:sldLayoutIdLst>
  <p:hf hdr="0" ftr="0" dt="0"/>
  <p:txStyles>
    <p:titleStyle>
      <a:lvl1pPr algn="l" defTabSz="932418" rtl="0" eaLnBrk="1" latinLnBrk="0" hangingPunct="1">
        <a:lnSpc>
          <a:spcPct val="90000"/>
        </a:lnSpc>
        <a:spcBef>
          <a:spcPct val="0"/>
        </a:spcBef>
        <a:buNone/>
        <a:defRPr sz="5506" kern="1200">
          <a:solidFill>
            <a:schemeClr val="bg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5"/>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lang="en-US" smtClean="0">
                <a:solidFill>
                  <a:srgbClr val="617081"/>
                </a:solidFill>
              </a:defRPr>
            </a:lvl1pPr>
          </a:lstStyle>
          <a:p>
            <a:pPr defTabSz="932563"/>
            <a:fld id="{0D099E2A-118A-4377-8F98-2DF40BCBA9FE}" type="slidenum">
              <a:rPr lang="en-US" smtClean="0"/>
              <a:pPr defTabSz="932563"/>
              <a:t>‹#›</a:t>
            </a:fld>
            <a:endParaRPr lang="en-US" dirty="0"/>
          </a:p>
        </p:txBody>
      </p:sp>
    </p:spTree>
    <p:extLst>
      <p:ext uri="{BB962C8B-B14F-4D97-AF65-F5344CB8AC3E}">
        <p14:creationId xmlns:p14="http://schemas.microsoft.com/office/powerpoint/2010/main" val="3890458605"/>
      </p:ext>
    </p:extLst>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 id="2147484628" r:id="rId12"/>
    <p:sldLayoutId id="2147484629" r:id="rId13"/>
  </p:sldLayoutIdLst>
  <p:hf hdr="0" ftr="0" dt="0"/>
  <p:txStyles>
    <p:titleStyle>
      <a:lvl1pPr algn="l" defTabSz="932418" rtl="0" eaLnBrk="1" latinLnBrk="0" hangingPunct="1">
        <a:lnSpc>
          <a:spcPct val="90000"/>
        </a:lnSpc>
        <a:spcBef>
          <a:spcPct val="0"/>
        </a:spcBef>
        <a:buNone/>
        <a:defRPr sz="5506" kern="1200">
          <a:solidFill>
            <a:srgbClr val="289FD7"/>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9843269"/>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 id="2147484333" r:id="rId31"/>
    <p:sldLayoutId id="2147484334"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435635"/>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Lst>
  <p:hf hdr="0" dt="0"/>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4509641"/>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 id="2147484369" r:id="rId17"/>
    <p:sldLayoutId id="2147484370" r:id="rId18"/>
    <p:sldLayoutId id="2147484371" r:id="rId19"/>
    <p:sldLayoutId id="2147484372" r:id="rId20"/>
    <p:sldLayoutId id="2147484373" r:id="rId21"/>
    <p:sldLayoutId id="2147484374" r:id="rId22"/>
    <p:sldLayoutId id="2147484375" r:id="rId23"/>
    <p:sldLayoutId id="2147484376" r:id="rId24"/>
    <p:sldLayoutId id="2147484377" r:id="rId25"/>
    <p:sldLayoutId id="2147484378" r:id="rId26"/>
    <p:sldLayoutId id="2147484379" r:id="rId27"/>
    <p:sldLayoutId id="2147484380" r:id="rId28"/>
    <p:sldLayoutId id="2147484381" r:id="rId29"/>
    <p:sldLayoutId id="2147484382" r:id="rId30"/>
    <p:sldLayoutId id="2147484383" r:id="rId31"/>
    <p:sldLayoutId id="2147484384" r:id="rId32"/>
    <p:sldLayoutId id="2147484385" r:id="rId33"/>
    <p:sldLayoutId id="2147484386" r:id="rId34"/>
    <p:sldLayoutId id="2147484544"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12277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6" r:id="rId18"/>
    <p:sldLayoutId id="2147484407" r:id="rId19"/>
    <p:sldLayoutId id="2147484409" r:id="rId20"/>
    <p:sldLayoutId id="2147484410" r:id="rId21"/>
    <p:sldLayoutId id="2147484411" r:id="rId22"/>
    <p:sldLayoutId id="2147484412" r:id="rId23"/>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830680"/>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 id="2147484430" r:id="rId17"/>
    <p:sldLayoutId id="2147484431" r:id="rId18"/>
    <p:sldLayoutId id="2147484432" r:id="rId19"/>
    <p:sldLayoutId id="2147484433" r:id="rId20"/>
    <p:sldLayoutId id="2147484434" r:id="rId21"/>
    <p:sldLayoutId id="2147484435" r:id="rId22"/>
    <p:sldLayoutId id="2147484436" r:id="rId23"/>
    <p:sldLayoutId id="2147484437" r:id="rId24"/>
    <p:sldLayoutId id="2147484438" r:id="rId25"/>
    <p:sldLayoutId id="2147484439" r:id="rId26"/>
    <p:sldLayoutId id="2147484440" r:id="rId27"/>
    <p:sldLayoutId id="2147484441" r:id="rId28"/>
    <p:sldLayoutId id="2147484442" r:id="rId29"/>
    <p:sldLayoutId id="2147484443" r:id="rId30"/>
    <p:sldLayoutId id="2147484444" r:id="rId31"/>
    <p:sldLayoutId id="2147484445" r:id="rId32"/>
    <p:sldLayoutId id="2147484446" r:id="rId33"/>
    <p:sldLayoutId id="2147484447" r:id="rId34"/>
    <p:sldLayoutId id="2147484448"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7" y="295279"/>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404629640"/>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Lst>
  <p:transition>
    <p:fade/>
  </p:transition>
  <p:hf hdr="0" dt="0"/>
  <p:txStyles>
    <p:titleStyle>
      <a:lvl1pPr algn="l" defTabSz="932327" rtl="0" eaLnBrk="1" latinLnBrk="0" hangingPunct="1">
        <a:lnSpc>
          <a:spcPct val="90000"/>
        </a:lnSpc>
        <a:spcBef>
          <a:spcPct val="0"/>
        </a:spcBef>
        <a:buNone/>
        <a:defRPr lang="en-US" sz="5304" b="0" kern="1200" cap="none" spc="-102" baseline="0" dirty="0" smtClean="0">
          <a:ln w="3175">
            <a:noFill/>
          </a:ln>
          <a:solidFill>
            <a:srgbClr val="616161"/>
          </a:solidFill>
          <a:effectLst/>
          <a:latin typeface="+mj-lt"/>
          <a:ea typeface="+mn-ea"/>
          <a:cs typeface="Segoe UI" pitchFamily="34" charset="0"/>
        </a:defRPr>
      </a:lvl1pPr>
    </p:titleStyle>
    <p:bodyStyle>
      <a:lvl1pPr marL="408208" marR="0" indent="-408208" algn="l" defTabSz="544277" rtl="0" eaLnBrk="1" fontAlgn="auto" latinLnBrk="0" hangingPunct="1">
        <a:lnSpc>
          <a:spcPct val="100000"/>
        </a:lnSpc>
        <a:spcBef>
          <a:spcPct val="20000"/>
        </a:spcBef>
        <a:spcAft>
          <a:spcPts val="0"/>
        </a:spcAft>
        <a:buClrTx/>
        <a:buSzTx/>
        <a:buFont typeface="Arial"/>
        <a:buChar char="•"/>
        <a:tabLst/>
        <a:defRPr sz="4080" kern="1200" spc="0" baseline="0">
          <a:gradFill>
            <a:gsLst>
              <a:gs pos="1250">
                <a:schemeClr val="tx1"/>
              </a:gs>
              <a:gs pos="100000">
                <a:schemeClr val="tx1"/>
              </a:gs>
            </a:gsLst>
            <a:lin ang="5400000" scaled="0"/>
          </a:gradFill>
          <a:latin typeface="Segoe UI Light"/>
          <a:ea typeface="+mn-ea"/>
          <a:cs typeface="Segoe UI Light"/>
        </a:defRPr>
      </a:lvl1pPr>
      <a:lvl2pPr marL="884449" marR="0" indent="-340174" algn="l" defTabSz="544277" rtl="0" eaLnBrk="1" fontAlgn="auto" latinLnBrk="0" hangingPunct="1">
        <a:lnSpc>
          <a:spcPct val="100000"/>
        </a:lnSpc>
        <a:spcBef>
          <a:spcPct val="20000"/>
        </a:spcBef>
        <a:spcAft>
          <a:spcPts val="0"/>
        </a:spcAft>
        <a:buClrTx/>
        <a:buSzTx/>
        <a:buFont typeface="Arial"/>
        <a:buChar char="–"/>
        <a:tabLst/>
        <a:defRPr sz="2448" kern="1200" spc="0" baseline="0">
          <a:gradFill>
            <a:gsLst>
              <a:gs pos="1250">
                <a:schemeClr val="tx1"/>
              </a:gs>
              <a:gs pos="100000">
                <a:schemeClr val="tx1"/>
              </a:gs>
            </a:gsLst>
            <a:lin ang="5400000" scaled="0"/>
          </a:gradFill>
          <a:latin typeface="Segoe UI Light"/>
          <a:ea typeface="+mn-ea"/>
          <a:cs typeface="Segoe UI Light"/>
        </a:defRPr>
      </a:lvl2pPr>
      <a:lvl3pPr marL="1360691" marR="0" indent="-272138" algn="l" defTabSz="544277"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968"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9245"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90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30065"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623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2394"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327" rtl="0" eaLnBrk="1" latinLnBrk="0" hangingPunct="1">
        <a:defRPr sz="1768" kern="1200">
          <a:solidFill>
            <a:schemeClr val="tx1"/>
          </a:solidFill>
          <a:latin typeface="+mn-lt"/>
          <a:ea typeface="+mn-ea"/>
          <a:cs typeface="+mn-cs"/>
        </a:defRPr>
      </a:lvl1pPr>
      <a:lvl2pPr marL="466166" algn="l" defTabSz="932327" rtl="0" eaLnBrk="1" latinLnBrk="0" hangingPunct="1">
        <a:defRPr sz="1768" kern="1200">
          <a:solidFill>
            <a:schemeClr val="tx1"/>
          </a:solidFill>
          <a:latin typeface="+mn-lt"/>
          <a:ea typeface="+mn-ea"/>
          <a:cs typeface="+mn-cs"/>
        </a:defRPr>
      </a:lvl2pPr>
      <a:lvl3pPr marL="932327" algn="l" defTabSz="932327" rtl="0" eaLnBrk="1" latinLnBrk="0" hangingPunct="1">
        <a:defRPr sz="1768" kern="1200">
          <a:solidFill>
            <a:schemeClr val="tx1"/>
          </a:solidFill>
          <a:latin typeface="+mn-lt"/>
          <a:ea typeface="+mn-ea"/>
          <a:cs typeface="+mn-cs"/>
        </a:defRPr>
      </a:lvl3pPr>
      <a:lvl4pPr marL="1398491" algn="l" defTabSz="932327" rtl="0" eaLnBrk="1" latinLnBrk="0" hangingPunct="1">
        <a:defRPr sz="1768" kern="1200">
          <a:solidFill>
            <a:schemeClr val="tx1"/>
          </a:solidFill>
          <a:latin typeface="+mn-lt"/>
          <a:ea typeface="+mn-ea"/>
          <a:cs typeface="+mn-cs"/>
        </a:defRPr>
      </a:lvl4pPr>
      <a:lvl5pPr marL="1864655" algn="l" defTabSz="932327" rtl="0" eaLnBrk="1" latinLnBrk="0" hangingPunct="1">
        <a:defRPr sz="1768" kern="1200">
          <a:solidFill>
            <a:schemeClr val="tx1"/>
          </a:solidFill>
          <a:latin typeface="+mn-lt"/>
          <a:ea typeface="+mn-ea"/>
          <a:cs typeface="+mn-cs"/>
        </a:defRPr>
      </a:lvl5pPr>
      <a:lvl6pPr marL="2330818" algn="l" defTabSz="932327" rtl="0" eaLnBrk="1" latinLnBrk="0" hangingPunct="1">
        <a:defRPr sz="1768" kern="1200">
          <a:solidFill>
            <a:schemeClr val="tx1"/>
          </a:solidFill>
          <a:latin typeface="+mn-lt"/>
          <a:ea typeface="+mn-ea"/>
          <a:cs typeface="+mn-cs"/>
        </a:defRPr>
      </a:lvl6pPr>
      <a:lvl7pPr marL="2796984" algn="l" defTabSz="932327" rtl="0" eaLnBrk="1" latinLnBrk="0" hangingPunct="1">
        <a:defRPr sz="1768" kern="1200">
          <a:solidFill>
            <a:schemeClr val="tx1"/>
          </a:solidFill>
          <a:latin typeface="+mn-lt"/>
          <a:ea typeface="+mn-ea"/>
          <a:cs typeface="+mn-cs"/>
        </a:defRPr>
      </a:lvl7pPr>
      <a:lvl8pPr marL="3263147" algn="l" defTabSz="932327" rtl="0" eaLnBrk="1" latinLnBrk="0" hangingPunct="1">
        <a:defRPr sz="1768" kern="1200">
          <a:solidFill>
            <a:schemeClr val="tx1"/>
          </a:solidFill>
          <a:latin typeface="+mn-lt"/>
          <a:ea typeface="+mn-ea"/>
          <a:cs typeface="+mn-cs"/>
        </a:defRPr>
      </a:lvl8pPr>
      <a:lvl9pPr marL="3729312" algn="l" defTabSz="932327" rtl="0" eaLnBrk="1" latinLnBrk="0" hangingPunct="1">
        <a:defRPr sz="176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80"/>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232623"/>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 id="2147484495" r:id="rId19"/>
    <p:sldLayoutId id="2147484496" r:id="rId20"/>
    <p:sldLayoutId id="2147484497" r:id="rId21"/>
    <p:sldLayoutId id="2147484498" r:id="rId22"/>
    <p:sldLayoutId id="2147484499" r:id="rId23"/>
    <p:sldLayoutId id="2147484500" r:id="rId24"/>
    <p:sldLayoutId id="2147484501" r:id="rId25"/>
    <p:sldLayoutId id="2147484502" r:id="rId26"/>
    <p:sldLayoutId id="2147484503" r:id="rId27"/>
    <p:sldLayoutId id="2147484504" r:id="rId28"/>
    <p:sldLayoutId id="2147484505" r:id="rId29"/>
    <p:sldLayoutId id="2147484506" r:id="rId30"/>
    <p:sldLayoutId id="2147484507" r:id="rId31"/>
    <p:sldLayoutId id="2147484508" r:id="rId32"/>
    <p:sldLayoutId id="2147484509" r:id="rId33"/>
    <p:sldLayoutId id="2147484510" r:id="rId34"/>
    <p:sldLayoutId id="2147484511" r:id="rId35"/>
  </p:sldLayoutIdLst>
  <p:transition>
    <p:fade/>
  </p:transition>
  <p:txStyles>
    <p:titleStyle>
      <a:lvl1pPr algn="l" defTabSz="93213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76" marR="0" indent="-342676" algn="l" defTabSz="932133"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820" marR="0" indent="-241143" algn="l" defTabSz="93213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7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02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477"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366"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432"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98"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565"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33" rtl="0" eaLnBrk="1" latinLnBrk="0" hangingPunct="1">
        <a:defRPr sz="1801" kern="1200">
          <a:solidFill>
            <a:schemeClr val="tx1"/>
          </a:solidFill>
          <a:latin typeface="+mn-lt"/>
          <a:ea typeface="+mn-ea"/>
          <a:cs typeface="+mn-cs"/>
        </a:defRPr>
      </a:lvl1pPr>
      <a:lvl2pPr marL="466068" algn="l" defTabSz="932133" rtl="0" eaLnBrk="1" latinLnBrk="0" hangingPunct="1">
        <a:defRPr sz="1801" kern="1200">
          <a:solidFill>
            <a:schemeClr val="tx1"/>
          </a:solidFill>
          <a:latin typeface="+mn-lt"/>
          <a:ea typeface="+mn-ea"/>
          <a:cs typeface="+mn-cs"/>
        </a:defRPr>
      </a:lvl2pPr>
      <a:lvl3pPr marL="932133" algn="l" defTabSz="932133" rtl="0" eaLnBrk="1" latinLnBrk="0" hangingPunct="1">
        <a:defRPr sz="1801" kern="1200">
          <a:solidFill>
            <a:schemeClr val="tx1"/>
          </a:solidFill>
          <a:latin typeface="+mn-lt"/>
          <a:ea typeface="+mn-ea"/>
          <a:cs typeface="+mn-cs"/>
        </a:defRPr>
      </a:lvl3pPr>
      <a:lvl4pPr marL="1398199" algn="l" defTabSz="932133" rtl="0" eaLnBrk="1" latinLnBrk="0" hangingPunct="1">
        <a:defRPr sz="1801" kern="1200">
          <a:solidFill>
            <a:schemeClr val="tx1"/>
          </a:solidFill>
          <a:latin typeface="+mn-lt"/>
          <a:ea typeface="+mn-ea"/>
          <a:cs typeface="+mn-cs"/>
        </a:defRPr>
      </a:lvl4pPr>
      <a:lvl5pPr marL="1864266" algn="l" defTabSz="932133" rtl="0" eaLnBrk="1" latinLnBrk="0" hangingPunct="1">
        <a:defRPr sz="1801" kern="1200">
          <a:solidFill>
            <a:schemeClr val="tx1"/>
          </a:solidFill>
          <a:latin typeface="+mn-lt"/>
          <a:ea typeface="+mn-ea"/>
          <a:cs typeface="+mn-cs"/>
        </a:defRPr>
      </a:lvl5pPr>
      <a:lvl6pPr marL="2330333" algn="l" defTabSz="932133" rtl="0" eaLnBrk="1" latinLnBrk="0" hangingPunct="1">
        <a:defRPr sz="1801" kern="1200">
          <a:solidFill>
            <a:schemeClr val="tx1"/>
          </a:solidFill>
          <a:latin typeface="+mn-lt"/>
          <a:ea typeface="+mn-ea"/>
          <a:cs typeface="+mn-cs"/>
        </a:defRPr>
      </a:lvl6pPr>
      <a:lvl7pPr marL="2796398" algn="l" defTabSz="932133" rtl="0" eaLnBrk="1" latinLnBrk="0" hangingPunct="1">
        <a:defRPr sz="1801" kern="1200">
          <a:solidFill>
            <a:schemeClr val="tx1"/>
          </a:solidFill>
          <a:latin typeface="+mn-lt"/>
          <a:ea typeface="+mn-ea"/>
          <a:cs typeface="+mn-cs"/>
        </a:defRPr>
      </a:lvl7pPr>
      <a:lvl8pPr marL="3262464" algn="l" defTabSz="932133" rtl="0" eaLnBrk="1" latinLnBrk="0" hangingPunct="1">
        <a:defRPr sz="1801" kern="1200">
          <a:solidFill>
            <a:schemeClr val="tx1"/>
          </a:solidFill>
          <a:latin typeface="+mn-lt"/>
          <a:ea typeface="+mn-ea"/>
          <a:cs typeface="+mn-cs"/>
        </a:defRPr>
      </a:lvl8pPr>
      <a:lvl9pPr marL="3728532" algn="l" defTabSz="932133" rtl="0" eaLnBrk="1" latinLnBrk="0" hangingPunct="1">
        <a:defRPr sz="180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8" y="295280"/>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577017758"/>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 id="2147484524" r:id="rId12"/>
  </p:sldLayoutIdLst>
  <p:transition>
    <p:fade/>
  </p:transition>
  <p:hf hdr="0" dt="0"/>
  <p:txStyles>
    <p:titleStyle>
      <a:lvl1pPr algn="l" defTabSz="932094" rtl="0" eaLnBrk="1" latinLnBrk="0" hangingPunct="1">
        <a:lnSpc>
          <a:spcPct val="90000"/>
        </a:lnSpc>
        <a:spcBef>
          <a:spcPct val="0"/>
        </a:spcBef>
        <a:buNone/>
        <a:defRPr lang="en-US" sz="5302" b="0" kern="1200" cap="none" spc="-102" baseline="0" dirty="0" smtClean="0">
          <a:ln w="3175">
            <a:noFill/>
          </a:ln>
          <a:solidFill>
            <a:srgbClr val="616161"/>
          </a:solidFill>
          <a:effectLst/>
          <a:latin typeface="+mj-lt"/>
          <a:ea typeface="+mn-ea"/>
          <a:cs typeface="Segoe UI" pitchFamily="34" charset="0"/>
        </a:defRPr>
      </a:lvl1pPr>
    </p:titleStyle>
    <p:bodyStyle>
      <a:lvl1pPr marL="408106" marR="0" indent="-408106" algn="l" defTabSz="544141" rtl="0" eaLnBrk="1" fontAlgn="auto" latinLnBrk="0" hangingPunct="1">
        <a:lnSpc>
          <a:spcPct val="100000"/>
        </a:lnSpc>
        <a:spcBef>
          <a:spcPct val="20000"/>
        </a:spcBef>
        <a:spcAft>
          <a:spcPts val="0"/>
        </a:spcAft>
        <a:buClrTx/>
        <a:buSzTx/>
        <a:buFont typeface="Arial"/>
        <a:buChar char="•"/>
        <a:tabLst/>
        <a:defRPr sz="4078" kern="1200" spc="0" baseline="0">
          <a:gradFill>
            <a:gsLst>
              <a:gs pos="1250">
                <a:schemeClr val="tx1"/>
              </a:gs>
              <a:gs pos="100000">
                <a:schemeClr val="tx1"/>
              </a:gs>
            </a:gsLst>
            <a:lin ang="5400000" scaled="0"/>
          </a:gradFill>
          <a:latin typeface="Segoe UI Light"/>
          <a:ea typeface="+mn-ea"/>
          <a:cs typeface="Segoe UI Light"/>
        </a:defRPr>
      </a:lvl1pPr>
      <a:lvl2pPr marL="884229" marR="0" indent="-340089" algn="l" defTabSz="544141" rtl="0" eaLnBrk="1" fontAlgn="auto" latinLnBrk="0" hangingPunct="1">
        <a:lnSpc>
          <a:spcPct val="100000"/>
        </a:lnSpc>
        <a:spcBef>
          <a:spcPct val="20000"/>
        </a:spcBef>
        <a:spcAft>
          <a:spcPts val="0"/>
        </a:spcAft>
        <a:buClrTx/>
        <a:buSzTx/>
        <a:buFont typeface="Arial"/>
        <a:buChar char="–"/>
        <a:tabLst/>
        <a:defRPr sz="2446" kern="1200" spc="0" baseline="0">
          <a:gradFill>
            <a:gsLst>
              <a:gs pos="1250">
                <a:schemeClr val="tx1"/>
              </a:gs>
              <a:gs pos="100000">
                <a:schemeClr val="tx1"/>
              </a:gs>
            </a:gsLst>
            <a:lin ang="5400000" scaled="0"/>
          </a:gradFill>
          <a:latin typeface="Segoe UI Light"/>
          <a:ea typeface="+mn-ea"/>
          <a:cs typeface="Segoe UI Light"/>
        </a:defRPr>
      </a:lvl2pPr>
      <a:lvl3pPr marL="1360351" marR="0" indent="-272070" algn="l" defTabSz="544141"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492"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8633"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261"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29308"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5356"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1404"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094" rtl="0" eaLnBrk="1" latinLnBrk="0" hangingPunct="1">
        <a:defRPr sz="1768" kern="1200">
          <a:solidFill>
            <a:schemeClr val="tx1"/>
          </a:solidFill>
          <a:latin typeface="+mn-lt"/>
          <a:ea typeface="+mn-ea"/>
          <a:cs typeface="+mn-cs"/>
        </a:defRPr>
      </a:lvl1pPr>
      <a:lvl2pPr marL="466049" algn="l" defTabSz="932094" rtl="0" eaLnBrk="1" latinLnBrk="0" hangingPunct="1">
        <a:defRPr sz="1768" kern="1200">
          <a:solidFill>
            <a:schemeClr val="tx1"/>
          </a:solidFill>
          <a:latin typeface="+mn-lt"/>
          <a:ea typeface="+mn-ea"/>
          <a:cs typeface="+mn-cs"/>
        </a:defRPr>
      </a:lvl2pPr>
      <a:lvl3pPr marL="932094" algn="l" defTabSz="932094" rtl="0" eaLnBrk="1" latinLnBrk="0" hangingPunct="1">
        <a:defRPr sz="1768" kern="1200">
          <a:solidFill>
            <a:schemeClr val="tx1"/>
          </a:solidFill>
          <a:latin typeface="+mn-lt"/>
          <a:ea typeface="+mn-ea"/>
          <a:cs typeface="+mn-cs"/>
        </a:defRPr>
      </a:lvl3pPr>
      <a:lvl4pPr marL="1398142" algn="l" defTabSz="932094" rtl="0" eaLnBrk="1" latinLnBrk="0" hangingPunct="1">
        <a:defRPr sz="1768" kern="1200">
          <a:solidFill>
            <a:schemeClr val="tx1"/>
          </a:solidFill>
          <a:latin typeface="+mn-lt"/>
          <a:ea typeface="+mn-ea"/>
          <a:cs typeface="+mn-cs"/>
        </a:defRPr>
      </a:lvl4pPr>
      <a:lvl5pPr marL="1864189" algn="l" defTabSz="932094" rtl="0" eaLnBrk="1" latinLnBrk="0" hangingPunct="1">
        <a:defRPr sz="1768" kern="1200">
          <a:solidFill>
            <a:schemeClr val="tx1"/>
          </a:solidFill>
          <a:latin typeface="+mn-lt"/>
          <a:ea typeface="+mn-ea"/>
          <a:cs typeface="+mn-cs"/>
        </a:defRPr>
      </a:lvl5pPr>
      <a:lvl6pPr marL="2330236" algn="l" defTabSz="932094" rtl="0" eaLnBrk="1" latinLnBrk="0" hangingPunct="1">
        <a:defRPr sz="1768" kern="1200">
          <a:solidFill>
            <a:schemeClr val="tx1"/>
          </a:solidFill>
          <a:latin typeface="+mn-lt"/>
          <a:ea typeface="+mn-ea"/>
          <a:cs typeface="+mn-cs"/>
        </a:defRPr>
      </a:lvl6pPr>
      <a:lvl7pPr marL="2796285" algn="l" defTabSz="932094" rtl="0" eaLnBrk="1" latinLnBrk="0" hangingPunct="1">
        <a:defRPr sz="1768" kern="1200">
          <a:solidFill>
            <a:schemeClr val="tx1"/>
          </a:solidFill>
          <a:latin typeface="+mn-lt"/>
          <a:ea typeface="+mn-ea"/>
          <a:cs typeface="+mn-cs"/>
        </a:defRPr>
      </a:lvl7pPr>
      <a:lvl8pPr marL="3262331" algn="l" defTabSz="932094" rtl="0" eaLnBrk="1" latinLnBrk="0" hangingPunct="1">
        <a:defRPr sz="1768" kern="1200">
          <a:solidFill>
            <a:schemeClr val="tx1"/>
          </a:solidFill>
          <a:latin typeface="+mn-lt"/>
          <a:ea typeface="+mn-ea"/>
          <a:cs typeface="+mn-cs"/>
        </a:defRPr>
      </a:lvl8pPr>
      <a:lvl9pPr marL="3728379" algn="l" defTabSz="932094" rtl="0" eaLnBrk="1" latinLnBrk="0" hangingPunct="1">
        <a:defRPr sz="17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46.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81.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362565"/>
              </p:ext>
            </p:extLst>
          </p:nvPr>
        </p:nvGraphicFramePr>
        <p:xfrm>
          <a:off x="183263" y="114019"/>
          <a:ext cx="12069948" cy="6675050"/>
        </p:xfrm>
        <a:graphic>
          <a:graphicData uri="http://schemas.openxmlformats.org/drawingml/2006/table">
            <a:tbl>
              <a:tblPr firstRow="1">
                <a:tableStyleId>{1E171933-4619-4E11-9A3F-F7608DF75F80}</a:tableStyleId>
              </a:tblPr>
              <a:tblGrid>
                <a:gridCol w="2468853">
                  <a:extLst>
                    <a:ext uri="{9D8B030D-6E8A-4147-A177-3AD203B41FA5}">
                      <a16:colId xmlns:a16="http://schemas.microsoft.com/office/drawing/2014/main" val="2882920816"/>
                    </a:ext>
                  </a:extLst>
                </a:gridCol>
                <a:gridCol w="5486340">
                  <a:extLst>
                    <a:ext uri="{9D8B030D-6E8A-4147-A177-3AD203B41FA5}">
                      <a16:colId xmlns:a16="http://schemas.microsoft.com/office/drawing/2014/main" val="671627900"/>
                    </a:ext>
                  </a:extLst>
                </a:gridCol>
                <a:gridCol w="4114755">
                  <a:extLst>
                    <a:ext uri="{9D8B030D-6E8A-4147-A177-3AD203B41FA5}">
                      <a16:colId xmlns:a16="http://schemas.microsoft.com/office/drawing/2014/main" val="1702352092"/>
                    </a:ext>
                  </a:extLst>
                </a:gridCol>
              </a:tblGrid>
              <a:tr h="539356">
                <a:tc>
                  <a:txBody>
                    <a:bodyPr/>
                    <a:lstStyle/>
                    <a:p>
                      <a:r>
                        <a:rPr lang="en-US" sz="1800" dirty="0"/>
                        <a:t>Time</a:t>
                      </a:r>
                    </a:p>
                  </a:txBody>
                  <a:tcPr marL="24050" marR="24050" marT="12025" marB="12025" anchor="ctr"/>
                </a:tc>
                <a:tc>
                  <a:txBody>
                    <a:bodyPr/>
                    <a:lstStyle/>
                    <a:p>
                      <a:r>
                        <a:rPr lang="en-US" sz="1800" dirty="0"/>
                        <a:t>Title</a:t>
                      </a:r>
                    </a:p>
                  </a:txBody>
                  <a:tcPr marL="24050" marR="24050" marT="12025" marB="12025" anchor="ctr"/>
                </a:tc>
                <a:tc>
                  <a:txBody>
                    <a:bodyPr/>
                    <a:lstStyle/>
                    <a:p>
                      <a:endParaRPr lang="en-US" sz="1800"/>
                    </a:p>
                  </a:txBody>
                  <a:tcPr marL="24050" marR="24050" marT="12025" marB="12025" anchor="ctr"/>
                </a:tc>
                <a:extLst>
                  <a:ext uri="{0D108BD9-81ED-4DB2-BD59-A6C34878D82A}">
                    <a16:rowId xmlns:a16="http://schemas.microsoft.com/office/drawing/2014/main" val="287967560"/>
                  </a:ext>
                </a:extLst>
              </a:tr>
              <a:tr h="539356">
                <a:tc>
                  <a:txBody>
                    <a:bodyPr/>
                    <a:lstStyle/>
                    <a:p>
                      <a:r>
                        <a:rPr lang="en-US" sz="1800" dirty="0"/>
                        <a:t>9:00 AM - 9:05 AM</a:t>
                      </a:r>
                    </a:p>
                  </a:txBody>
                  <a:tcPr marL="24050" marR="24050" marT="12025" marB="12025" anchor="ctr"/>
                </a:tc>
                <a:tc>
                  <a:txBody>
                    <a:bodyPr/>
                    <a:lstStyle/>
                    <a:p>
                      <a:r>
                        <a:rPr lang="en-US" sz="1800" dirty="0"/>
                        <a:t>Introduction &amp; Day Overview</a:t>
                      </a:r>
                    </a:p>
                  </a:txBody>
                  <a:tcPr marL="24050" marR="24050" marT="12025" marB="12025" anchor="ctr"/>
                </a:tc>
                <a:tc>
                  <a:txBody>
                    <a:bodyPr/>
                    <a:lstStyle/>
                    <a:p>
                      <a:r>
                        <a:rPr lang="en-US" sz="1800" dirty="0"/>
                        <a:t>Jeff + Maria</a:t>
                      </a:r>
                    </a:p>
                  </a:txBody>
                  <a:tcPr marL="24050" marR="24050" marT="12025" marB="12025" anchor="ctr"/>
                </a:tc>
                <a:extLst>
                  <a:ext uri="{0D108BD9-81ED-4DB2-BD59-A6C34878D82A}">
                    <a16:rowId xmlns:a16="http://schemas.microsoft.com/office/drawing/2014/main" val="3609171151"/>
                  </a:ext>
                </a:extLst>
              </a:tr>
              <a:tr h="802875">
                <a:tc>
                  <a:txBody>
                    <a:bodyPr/>
                    <a:lstStyle/>
                    <a:p>
                      <a:r>
                        <a:rPr lang="en-US" sz="1800" dirty="0"/>
                        <a:t>9:15 AM - 10:00 AM</a:t>
                      </a:r>
                    </a:p>
                  </a:txBody>
                  <a:tcPr marL="24050" marR="24050" marT="12025" marB="12025" anchor="ctr"/>
                </a:tc>
                <a:tc>
                  <a:txBody>
                    <a:bodyPr/>
                    <a:lstStyle/>
                    <a:p>
                      <a:r>
                        <a:rPr lang="en-US" sz="1800"/>
                        <a:t>Session #1: Introduction to the .NET Core SDK</a:t>
                      </a:r>
                    </a:p>
                  </a:txBody>
                  <a:tcPr marL="24050" marR="24050" marT="12025" marB="12025" anchor="ctr"/>
                </a:tc>
                <a:tc>
                  <a:txBody>
                    <a:bodyPr/>
                    <a:lstStyle/>
                    <a:p>
                      <a:r>
                        <a:rPr lang="en-US" sz="1800" dirty="0"/>
                        <a:t>Maria</a:t>
                      </a:r>
                    </a:p>
                  </a:txBody>
                  <a:tcPr marL="24050" marR="24050" marT="12025" marB="12025" anchor="ctr"/>
                </a:tc>
                <a:extLst>
                  <a:ext uri="{0D108BD9-81ED-4DB2-BD59-A6C34878D82A}">
                    <a16:rowId xmlns:a16="http://schemas.microsoft.com/office/drawing/2014/main" val="2778024722"/>
                  </a:ext>
                </a:extLst>
              </a:tr>
              <a:tr h="539356">
                <a:tc>
                  <a:txBody>
                    <a:bodyPr/>
                    <a:lstStyle/>
                    <a:p>
                      <a:r>
                        <a:rPr lang="en-US" sz="1800" dirty="0"/>
                        <a:t>10:00 AM - 10:15 AM</a:t>
                      </a:r>
                    </a:p>
                  </a:txBody>
                  <a:tcPr marL="24050" marR="24050" marT="12025" marB="12025" anchor="ctr"/>
                </a:tc>
                <a:tc>
                  <a:txBody>
                    <a:bodyPr/>
                    <a:lstStyle/>
                    <a:p>
                      <a:r>
                        <a:rPr lang="en-US" sz="1800" dirty="0"/>
                        <a:t>Break</a:t>
                      </a:r>
                    </a:p>
                  </a:txBody>
                  <a:tcPr marL="24050" marR="24050" marT="12025" marB="12025" anchor="ctr"/>
                </a:tc>
                <a:tc>
                  <a:txBody>
                    <a:bodyPr/>
                    <a:lstStyle/>
                    <a:p>
                      <a:endParaRPr lang="en-US" sz="1800" dirty="0"/>
                    </a:p>
                  </a:txBody>
                  <a:tcPr marL="24050" marR="24050" marT="12025" marB="12025" anchor="ctr"/>
                </a:tc>
                <a:extLst>
                  <a:ext uri="{0D108BD9-81ED-4DB2-BD59-A6C34878D82A}">
                    <a16:rowId xmlns:a16="http://schemas.microsoft.com/office/drawing/2014/main" val="3664464281"/>
                  </a:ext>
                </a:extLst>
              </a:tr>
              <a:tr h="539356">
                <a:tc>
                  <a:txBody>
                    <a:bodyPr/>
                    <a:lstStyle/>
                    <a:p>
                      <a:r>
                        <a:rPr lang="en-US" sz="1800" dirty="0"/>
                        <a:t>10:15 AM - 10:45 AM</a:t>
                      </a:r>
                    </a:p>
                  </a:txBody>
                  <a:tcPr marL="24050" marR="24050" marT="12025" marB="12025" anchor="ctr"/>
                </a:tc>
                <a:tc>
                  <a:txBody>
                    <a:bodyPr/>
                    <a:lstStyle/>
                    <a:p>
                      <a:r>
                        <a:rPr lang="en-US" sz="1800"/>
                        <a:t>Lab #1</a:t>
                      </a:r>
                    </a:p>
                  </a:txBody>
                  <a:tcPr marL="24050" marR="24050" marT="12025" marB="12025" anchor="ctr"/>
                </a:tc>
                <a:tc>
                  <a:txBody>
                    <a:bodyPr/>
                    <a:lstStyle/>
                    <a:p>
                      <a:r>
                        <a:rPr lang="en-US" sz="1800" dirty="0"/>
                        <a:t>Get bits installed, create first app</a:t>
                      </a:r>
                    </a:p>
                  </a:txBody>
                  <a:tcPr marL="24050" marR="24050" marT="12025" marB="12025" anchor="ctr"/>
                </a:tc>
                <a:extLst>
                  <a:ext uri="{0D108BD9-81ED-4DB2-BD59-A6C34878D82A}">
                    <a16:rowId xmlns:a16="http://schemas.microsoft.com/office/drawing/2014/main" val="455752608"/>
                  </a:ext>
                </a:extLst>
              </a:tr>
              <a:tr h="802875">
                <a:tc>
                  <a:txBody>
                    <a:bodyPr/>
                    <a:lstStyle/>
                    <a:p>
                      <a:r>
                        <a:rPr lang="en-US" sz="1800" dirty="0"/>
                        <a:t>10:45 AM - 11:30 AM</a:t>
                      </a:r>
                    </a:p>
                  </a:txBody>
                  <a:tcPr marL="24050" marR="24050" marT="12025" marB="12025" anchor="ctr"/>
                </a:tc>
                <a:tc>
                  <a:txBody>
                    <a:bodyPr/>
                    <a:lstStyle/>
                    <a:p>
                      <a:r>
                        <a:rPr lang="en-US" sz="1800" dirty="0"/>
                        <a:t>Session #2: Introduction to ASP.NET Core</a:t>
                      </a:r>
                    </a:p>
                  </a:txBody>
                  <a:tcPr marL="24050" marR="24050" marT="12025" marB="12025" anchor="ctr"/>
                </a:tc>
                <a:tc>
                  <a:txBody>
                    <a:bodyPr/>
                    <a:lstStyle/>
                    <a:p>
                      <a:r>
                        <a:rPr lang="en-US" sz="1800" dirty="0"/>
                        <a:t>Jeff</a:t>
                      </a:r>
                    </a:p>
                  </a:txBody>
                  <a:tcPr marL="24050" marR="24050" marT="12025" marB="12025" anchor="ctr"/>
                </a:tc>
                <a:extLst>
                  <a:ext uri="{0D108BD9-81ED-4DB2-BD59-A6C34878D82A}">
                    <a16:rowId xmlns:a16="http://schemas.microsoft.com/office/drawing/2014/main" val="571918720"/>
                  </a:ext>
                </a:extLst>
              </a:tr>
              <a:tr h="1030289">
                <a:tc>
                  <a:txBody>
                    <a:bodyPr/>
                    <a:lstStyle/>
                    <a:p>
                      <a:r>
                        <a:rPr lang="en-US" sz="1800"/>
                        <a:t>11:30 AM - 12:00 PM</a:t>
                      </a:r>
                    </a:p>
                  </a:txBody>
                  <a:tcPr marL="24050" marR="24050" marT="12025" marB="12025" anchor="ctr"/>
                </a:tc>
                <a:tc>
                  <a:txBody>
                    <a:bodyPr/>
                    <a:lstStyle/>
                    <a:p>
                      <a:r>
                        <a:rPr lang="en-US" sz="1800"/>
                        <a:t>Lab #2</a:t>
                      </a:r>
                    </a:p>
                  </a:txBody>
                  <a:tcPr marL="24050" marR="24050" marT="12025" marB="12025" anchor="ctr"/>
                </a:tc>
                <a:tc>
                  <a:txBody>
                    <a:bodyPr/>
                    <a:lstStyle/>
                    <a:p>
                      <a:r>
                        <a:rPr lang="en-US" sz="1800" dirty="0" err="1"/>
                        <a:t>WebHost</a:t>
                      </a:r>
                      <a:r>
                        <a:rPr lang="en-US" sz="1800" dirty="0"/>
                        <a:t>, Startup, Configuration, Environments, Middleware, &amp; IIS</a:t>
                      </a:r>
                    </a:p>
                  </a:txBody>
                  <a:tcPr marL="24050" marR="24050" marT="12025" marB="12025" anchor="ctr"/>
                </a:tc>
                <a:extLst>
                  <a:ext uri="{0D108BD9-81ED-4DB2-BD59-A6C34878D82A}">
                    <a16:rowId xmlns:a16="http://schemas.microsoft.com/office/drawing/2014/main" val="1002527045"/>
                  </a:ext>
                </a:extLst>
              </a:tr>
              <a:tr h="539356">
                <a:tc>
                  <a:txBody>
                    <a:bodyPr/>
                    <a:lstStyle/>
                    <a:p>
                      <a:r>
                        <a:rPr lang="en-US" sz="1800" dirty="0"/>
                        <a:t>12:00 PM - 12:30 PM</a:t>
                      </a:r>
                    </a:p>
                  </a:txBody>
                  <a:tcPr marL="24050" marR="24050" marT="12025" marB="12025" anchor="ctr"/>
                </a:tc>
                <a:tc>
                  <a:txBody>
                    <a:bodyPr/>
                    <a:lstStyle/>
                    <a:p>
                      <a:r>
                        <a:rPr lang="en-US" sz="1800" dirty="0"/>
                        <a:t>Lunch</a:t>
                      </a:r>
                    </a:p>
                  </a:txBody>
                  <a:tcPr marL="24050" marR="24050" marT="12025" marB="12025" anchor="ctr"/>
                </a:tc>
                <a:tc>
                  <a:txBody>
                    <a:bodyPr/>
                    <a:lstStyle/>
                    <a:p>
                      <a:endParaRPr lang="en-US" sz="1800" dirty="0"/>
                    </a:p>
                  </a:txBody>
                  <a:tcPr marL="24050" marR="24050" marT="12025" marB="12025" anchor="ctr"/>
                </a:tc>
                <a:extLst>
                  <a:ext uri="{0D108BD9-81ED-4DB2-BD59-A6C34878D82A}">
                    <a16:rowId xmlns:a16="http://schemas.microsoft.com/office/drawing/2014/main" val="4059105860"/>
                  </a:ext>
                </a:extLst>
              </a:tr>
              <a:tr h="802875">
                <a:tc>
                  <a:txBody>
                    <a:bodyPr/>
                    <a:lstStyle/>
                    <a:p>
                      <a:r>
                        <a:rPr lang="en-US" sz="1800" dirty="0"/>
                        <a:t>12:30 PM - 1:00 PM</a:t>
                      </a:r>
                    </a:p>
                  </a:txBody>
                  <a:tcPr marL="24050" marR="24050" marT="12025" marB="12025" anchor="ctr"/>
                </a:tc>
                <a:tc>
                  <a:txBody>
                    <a:bodyPr/>
                    <a:lstStyle/>
                    <a:p>
                      <a:r>
                        <a:rPr lang="en-US" sz="1800" dirty="0"/>
                        <a:t>Session #3: Introduction to Routing &amp; MVC</a:t>
                      </a:r>
                    </a:p>
                  </a:txBody>
                  <a:tcPr marL="24050" marR="24050" marT="12025" marB="12025" anchor="ctr"/>
                </a:tc>
                <a:tc>
                  <a:txBody>
                    <a:bodyPr/>
                    <a:lstStyle/>
                    <a:p>
                      <a:r>
                        <a:rPr lang="en-US" sz="1800" dirty="0"/>
                        <a:t>Maria</a:t>
                      </a:r>
                    </a:p>
                  </a:txBody>
                  <a:tcPr marL="24050" marR="24050" marT="12025" marB="12025" anchor="ctr"/>
                </a:tc>
                <a:extLst>
                  <a:ext uri="{0D108BD9-81ED-4DB2-BD59-A6C34878D82A}">
                    <a16:rowId xmlns:a16="http://schemas.microsoft.com/office/drawing/2014/main" val="1862114265"/>
                  </a:ext>
                </a:extLst>
              </a:tr>
              <a:tr h="539356">
                <a:tc>
                  <a:txBody>
                    <a:bodyPr/>
                    <a:lstStyle/>
                    <a:p>
                      <a:r>
                        <a:rPr lang="en-US" sz="1800" dirty="0"/>
                        <a:t>1:00 PM – 1:30 PM</a:t>
                      </a:r>
                    </a:p>
                  </a:txBody>
                  <a:tcPr marL="24050" marR="24050" marT="12025" marB="12025" anchor="ctr"/>
                </a:tc>
                <a:tc>
                  <a:txBody>
                    <a:bodyPr/>
                    <a:lstStyle/>
                    <a:p>
                      <a:r>
                        <a:rPr lang="en-US" sz="1800" dirty="0"/>
                        <a:t>Lab #3</a:t>
                      </a:r>
                    </a:p>
                  </a:txBody>
                  <a:tcPr marL="24050" marR="24050" marT="12025" marB="12025" anchor="ctr"/>
                </a:tc>
                <a:tc>
                  <a:txBody>
                    <a:bodyPr/>
                    <a:lstStyle/>
                    <a:p>
                      <a:r>
                        <a:rPr lang="fr-FR" sz="1800" dirty="0" err="1"/>
                        <a:t>Routing</a:t>
                      </a:r>
                      <a:r>
                        <a:rPr lang="fr-FR" sz="1800" dirty="0"/>
                        <a:t> patterns, MVC basics, etc.</a:t>
                      </a:r>
                    </a:p>
                  </a:txBody>
                  <a:tcPr marL="24050" marR="24050" marT="12025" marB="12025" anchor="ctr"/>
                </a:tc>
                <a:extLst>
                  <a:ext uri="{0D108BD9-81ED-4DB2-BD59-A6C34878D82A}">
                    <a16:rowId xmlns:a16="http://schemas.microsoft.com/office/drawing/2014/main" val="3358159244"/>
                  </a:ext>
                </a:extLst>
              </a:tr>
            </a:tbl>
          </a:graphicData>
        </a:graphic>
      </p:graphicFrame>
    </p:spTree>
    <p:extLst>
      <p:ext uri="{BB962C8B-B14F-4D97-AF65-F5344CB8AC3E}">
        <p14:creationId xmlns:p14="http://schemas.microsoft.com/office/powerpoint/2010/main" val="18730156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a:t>
            </a:r>
          </a:p>
        </p:txBody>
      </p:sp>
    </p:spTree>
    <p:extLst>
      <p:ext uri="{BB962C8B-B14F-4D97-AF65-F5344CB8AC3E}">
        <p14:creationId xmlns:p14="http://schemas.microsoft.com/office/powerpoint/2010/main" val="27485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 name="Title 1"/>
          <p:cNvSpPr>
            <a:spLocks noGrp="1"/>
          </p:cNvSpPr>
          <p:nvPr>
            <p:ph type="title"/>
          </p:nvPr>
        </p:nvSpPr>
        <p:spPr>
          <a:xfrm>
            <a:off x="275481" y="374191"/>
            <a:ext cx="11887878" cy="917575"/>
          </a:xfrm>
        </p:spPr>
        <p:txBody>
          <a:bodyPr/>
          <a:lstStyle/>
          <a:p>
            <a:r>
              <a:rPr lang="en-US" dirty="0"/>
              <a:t>ASP.NET Core Middleware</a:t>
            </a:r>
          </a:p>
        </p:txBody>
      </p:sp>
      <p:grpSp>
        <p:nvGrpSpPr>
          <p:cNvPr id="10" name="Group 9"/>
          <p:cNvGrpSpPr/>
          <p:nvPr/>
        </p:nvGrpSpPr>
        <p:grpSpPr>
          <a:xfrm>
            <a:off x="6827837" y="1726397"/>
            <a:ext cx="4864865" cy="4844372"/>
            <a:chOff x="6827837" y="1726397"/>
            <a:chExt cx="4864865" cy="4844372"/>
          </a:xfrm>
        </p:grpSpPr>
        <p:pic>
          <p:nvPicPr>
            <p:cNvPr id="6" name="Picture 5"/>
            <p:cNvPicPr>
              <a:picLocks noChangeAspect="1"/>
            </p:cNvPicPr>
            <p:nvPr/>
          </p:nvPicPr>
          <p:blipFill rotWithShape="1">
            <a:blip r:embed="rId3"/>
            <a:srcRect t="11196"/>
            <a:stretch/>
          </p:blipFill>
          <p:spPr>
            <a:xfrm>
              <a:off x="6827837" y="2354261"/>
              <a:ext cx="4864865" cy="4216508"/>
            </a:xfrm>
            <a:prstGeom prst="rect">
              <a:avLst/>
            </a:prstGeom>
          </p:spPr>
        </p:pic>
        <p:sp>
          <p:nvSpPr>
            <p:cNvPr id="7" name="TextBox 6"/>
            <p:cNvSpPr txBox="1"/>
            <p:nvPr/>
          </p:nvSpPr>
          <p:spPr>
            <a:xfrm>
              <a:off x="7325316" y="1726397"/>
              <a:ext cx="38699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ASP.NET Core Middleware</a:t>
              </a:r>
            </a:p>
          </p:txBody>
        </p:sp>
      </p:grpSp>
      <p:grpSp>
        <p:nvGrpSpPr>
          <p:cNvPr id="8" name="Group 7"/>
          <p:cNvGrpSpPr/>
          <p:nvPr/>
        </p:nvGrpSpPr>
        <p:grpSpPr>
          <a:xfrm>
            <a:off x="150034" y="1726397"/>
            <a:ext cx="5571269" cy="4844371"/>
            <a:chOff x="150034" y="1726397"/>
            <a:chExt cx="5571269" cy="4844371"/>
          </a:xfrm>
        </p:grpSpPr>
        <p:pic>
          <p:nvPicPr>
            <p:cNvPr id="4" name="Picture 3"/>
            <p:cNvPicPr>
              <a:picLocks noChangeAspect="1"/>
            </p:cNvPicPr>
            <p:nvPr/>
          </p:nvPicPr>
          <p:blipFill rotWithShape="1">
            <a:blip r:embed="rId4"/>
            <a:srcRect t="11196"/>
            <a:stretch/>
          </p:blipFill>
          <p:spPr>
            <a:xfrm>
              <a:off x="503237" y="2354261"/>
              <a:ext cx="4864865" cy="4216507"/>
            </a:xfrm>
            <a:prstGeom prst="rect">
              <a:avLst/>
            </a:prstGeom>
          </p:spPr>
        </p:pic>
        <p:sp>
          <p:nvSpPr>
            <p:cNvPr id="9" name="TextBox 8"/>
            <p:cNvSpPr txBox="1"/>
            <p:nvPr/>
          </p:nvSpPr>
          <p:spPr>
            <a:xfrm>
              <a:off x="150034" y="1726397"/>
              <a:ext cx="55712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Traditional ASP.NET Application Model</a:t>
              </a:r>
            </a:p>
          </p:txBody>
        </p:sp>
      </p:grpSp>
    </p:spTree>
    <p:extLst>
      <p:ext uri="{BB962C8B-B14F-4D97-AF65-F5344CB8AC3E}">
        <p14:creationId xmlns:p14="http://schemas.microsoft.com/office/powerpoint/2010/main" val="1177294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Tree>
    <p:extLst>
      <p:ext uri="{BB962C8B-B14F-4D97-AF65-F5344CB8AC3E}">
        <p14:creationId xmlns:p14="http://schemas.microsoft.com/office/powerpoint/2010/main" val="87944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01783081"/>
              </p:ext>
            </p:extLst>
          </p:nvPr>
        </p:nvGraphicFramePr>
        <p:xfrm>
          <a:off x="183263" y="571214"/>
          <a:ext cx="12069948" cy="6126412"/>
        </p:xfrm>
        <a:graphic>
          <a:graphicData uri="http://schemas.openxmlformats.org/drawingml/2006/table">
            <a:tbl>
              <a:tblPr firstRow="1">
                <a:tableStyleId>{1E171933-4619-4E11-9A3F-F7608DF75F80}</a:tableStyleId>
              </a:tblPr>
              <a:tblGrid>
                <a:gridCol w="2468853">
                  <a:extLst>
                    <a:ext uri="{9D8B030D-6E8A-4147-A177-3AD203B41FA5}">
                      <a16:colId xmlns:a16="http://schemas.microsoft.com/office/drawing/2014/main" val="2882920816"/>
                    </a:ext>
                  </a:extLst>
                </a:gridCol>
                <a:gridCol w="5486340">
                  <a:extLst>
                    <a:ext uri="{9D8B030D-6E8A-4147-A177-3AD203B41FA5}">
                      <a16:colId xmlns:a16="http://schemas.microsoft.com/office/drawing/2014/main" val="671627900"/>
                    </a:ext>
                  </a:extLst>
                </a:gridCol>
                <a:gridCol w="4114755">
                  <a:extLst>
                    <a:ext uri="{9D8B030D-6E8A-4147-A177-3AD203B41FA5}">
                      <a16:colId xmlns:a16="http://schemas.microsoft.com/office/drawing/2014/main" val="1702352092"/>
                    </a:ext>
                  </a:extLst>
                </a:gridCol>
              </a:tblGrid>
              <a:tr h="495985">
                <a:tc>
                  <a:txBody>
                    <a:bodyPr/>
                    <a:lstStyle/>
                    <a:p>
                      <a:r>
                        <a:rPr lang="en-US" sz="1800"/>
                        <a:t>Time</a:t>
                      </a:r>
                    </a:p>
                  </a:txBody>
                  <a:tcPr marL="24050" marR="24050" marT="12025" marB="12025" anchor="ctr"/>
                </a:tc>
                <a:tc>
                  <a:txBody>
                    <a:bodyPr/>
                    <a:lstStyle/>
                    <a:p>
                      <a:r>
                        <a:rPr lang="en-US" sz="1800" dirty="0"/>
                        <a:t>Title</a:t>
                      </a:r>
                    </a:p>
                  </a:txBody>
                  <a:tcPr marL="24050" marR="24050" marT="12025" marB="12025" anchor="ctr"/>
                </a:tc>
                <a:tc>
                  <a:txBody>
                    <a:bodyPr/>
                    <a:lstStyle/>
                    <a:p>
                      <a:endParaRPr lang="en-US" sz="1800"/>
                    </a:p>
                  </a:txBody>
                  <a:tcPr marL="24050" marR="24050" marT="12025" marB="12025" anchor="ctr"/>
                </a:tc>
                <a:extLst>
                  <a:ext uri="{0D108BD9-81ED-4DB2-BD59-A6C34878D82A}">
                    <a16:rowId xmlns:a16="http://schemas.microsoft.com/office/drawing/2014/main" val="287967560"/>
                  </a:ext>
                </a:extLst>
              </a:tr>
              <a:tr h="495985">
                <a:tc>
                  <a:txBody>
                    <a:bodyPr/>
                    <a:lstStyle/>
                    <a:p>
                      <a:r>
                        <a:rPr lang="en-US" sz="1800" dirty="0"/>
                        <a:t>1:30 PM - 2:00 PM</a:t>
                      </a:r>
                    </a:p>
                  </a:txBody>
                  <a:tcPr marL="24050" marR="24050" marT="12025" marB="12025" anchor="ctr"/>
                </a:tc>
                <a:tc>
                  <a:txBody>
                    <a:bodyPr/>
                    <a:lstStyle/>
                    <a:p>
                      <a:r>
                        <a:rPr lang="en-US" sz="1800" dirty="0"/>
                        <a:t>Session #8: APIs with MVC Core</a:t>
                      </a:r>
                    </a:p>
                  </a:txBody>
                  <a:tcPr marL="24050" marR="24050" marT="12025" marB="12025" anchor="ctr"/>
                </a:tc>
                <a:tc>
                  <a:txBody>
                    <a:bodyPr/>
                    <a:lstStyle/>
                    <a:p>
                      <a:r>
                        <a:rPr lang="en-US" sz="1800" dirty="0"/>
                        <a:t>Jeff</a:t>
                      </a:r>
                    </a:p>
                  </a:txBody>
                  <a:tcPr marL="24050" marR="24050" marT="12025" marB="12025" anchor="ctr"/>
                </a:tc>
                <a:extLst>
                  <a:ext uri="{0D108BD9-81ED-4DB2-BD59-A6C34878D82A}">
                    <a16:rowId xmlns:a16="http://schemas.microsoft.com/office/drawing/2014/main" val="626609548"/>
                  </a:ext>
                </a:extLst>
              </a:tr>
              <a:tr h="495985">
                <a:tc>
                  <a:txBody>
                    <a:bodyPr/>
                    <a:lstStyle/>
                    <a:p>
                      <a:r>
                        <a:rPr lang="en-US" sz="1800" dirty="0"/>
                        <a:t>2:00 PM - 2:15 PM</a:t>
                      </a:r>
                    </a:p>
                  </a:txBody>
                  <a:tcPr marL="24050" marR="24050" marT="12025" marB="12025" anchor="ctr"/>
                </a:tc>
                <a:tc>
                  <a:txBody>
                    <a:bodyPr/>
                    <a:lstStyle/>
                    <a:p>
                      <a:r>
                        <a:rPr lang="en-US" sz="1800" dirty="0"/>
                        <a:t>Break</a:t>
                      </a:r>
                    </a:p>
                  </a:txBody>
                  <a:tcPr marL="24050" marR="24050" marT="12025" marB="12025" anchor="ctr"/>
                </a:tc>
                <a:tc>
                  <a:txBody>
                    <a:bodyPr/>
                    <a:lstStyle/>
                    <a:p>
                      <a:endParaRPr lang="en-US" sz="1800" dirty="0"/>
                    </a:p>
                  </a:txBody>
                  <a:tcPr marL="24050" marR="24050" marT="12025" marB="12025" anchor="ctr"/>
                </a:tc>
                <a:extLst>
                  <a:ext uri="{0D108BD9-81ED-4DB2-BD59-A6C34878D82A}">
                    <a16:rowId xmlns:a16="http://schemas.microsoft.com/office/drawing/2014/main" val="1585589204"/>
                  </a:ext>
                </a:extLst>
              </a:tr>
              <a:tr h="889464">
                <a:tc>
                  <a:txBody>
                    <a:bodyPr/>
                    <a:lstStyle/>
                    <a:p>
                      <a:r>
                        <a:rPr lang="en-US" sz="1800" dirty="0"/>
                        <a:t>2:15 PM - 2:30 PM</a:t>
                      </a:r>
                    </a:p>
                  </a:txBody>
                  <a:tcPr marL="24050" marR="24050" marT="12025" marB="12025" anchor="ctr"/>
                </a:tc>
                <a:tc>
                  <a:txBody>
                    <a:bodyPr/>
                    <a:lstStyle/>
                    <a:p>
                      <a:r>
                        <a:rPr lang="en-US" sz="1800" dirty="0"/>
                        <a:t>Lab #8</a:t>
                      </a:r>
                    </a:p>
                  </a:txBody>
                  <a:tcPr marL="24050" marR="24050" marT="12025" marB="12025" anchor="ctr"/>
                </a:tc>
                <a:tc>
                  <a:txBody>
                    <a:bodyPr/>
                    <a:lstStyle/>
                    <a:p>
                      <a:r>
                        <a:rPr lang="en-US" sz="1800" dirty="0"/>
                        <a:t>Build</a:t>
                      </a:r>
                      <a:r>
                        <a:rPr lang="en-US" sz="1800" baseline="0" dirty="0"/>
                        <a:t> your own API</a:t>
                      </a:r>
                      <a:endParaRPr lang="en-US" sz="1800" dirty="0"/>
                    </a:p>
                  </a:txBody>
                  <a:tcPr marL="24050" marR="24050" marT="12025" marB="12025" anchor="ctr"/>
                </a:tc>
                <a:extLst>
                  <a:ext uri="{0D108BD9-81ED-4DB2-BD59-A6C34878D82A}">
                    <a16:rowId xmlns:a16="http://schemas.microsoft.com/office/drawing/2014/main" val="2621910499"/>
                  </a:ext>
                </a:extLst>
              </a:tr>
              <a:tr h="495985">
                <a:tc>
                  <a:txBody>
                    <a:bodyPr/>
                    <a:lstStyle/>
                    <a:p>
                      <a:r>
                        <a:rPr lang="en-US" sz="1800" dirty="0"/>
                        <a:t>2:30 PM – 3:00 PM</a:t>
                      </a:r>
                    </a:p>
                  </a:txBody>
                  <a:tcPr marL="24050" marR="24050" marT="12025" marB="12025" anchor="ctr"/>
                </a:tc>
                <a:tc>
                  <a:txBody>
                    <a:bodyPr/>
                    <a:lstStyle/>
                    <a:p>
                      <a:r>
                        <a:rPr lang="en-US" sz="1800" dirty="0"/>
                        <a:t>Session #5: Dependency Injection</a:t>
                      </a:r>
                    </a:p>
                  </a:txBody>
                  <a:tcPr marL="24050" marR="24050" marT="12025" marB="12025" anchor="ctr"/>
                </a:tc>
                <a:tc>
                  <a:txBody>
                    <a:bodyPr/>
                    <a:lstStyle/>
                    <a:p>
                      <a:r>
                        <a:rPr lang="en-US" sz="1800" dirty="0"/>
                        <a:t>Maria</a:t>
                      </a:r>
                    </a:p>
                  </a:txBody>
                  <a:tcPr marL="24050" marR="24050" marT="12025" marB="12025" anchor="ctr"/>
                </a:tc>
                <a:extLst>
                  <a:ext uri="{0D108BD9-81ED-4DB2-BD59-A6C34878D82A}">
                    <a16:rowId xmlns:a16="http://schemas.microsoft.com/office/drawing/2014/main" val="2352580152"/>
                  </a:ext>
                </a:extLst>
              </a:tr>
              <a:tr h="889464">
                <a:tc>
                  <a:txBody>
                    <a:bodyPr/>
                    <a:lstStyle/>
                    <a:p>
                      <a:r>
                        <a:rPr lang="en-US" sz="1800" dirty="0"/>
                        <a:t>3:00 PM – 3:15 PM</a:t>
                      </a:r>
                    </a:p>
                  </a:txBody>
                  <a:tcPr marL="24050" marR="24050" marT="12025" marB="12025" anchor="ctr"/>
                </a:tc>
                <a:tc>
                  <a:txBody>
                    <a:bodyPr/>
                    <a:lstStyle/>
                    <a:p>
                      <a:r>
                        <a:rPr lang="en-US" sz="1800"/>
                        <a:t>Lab #5</a:t>
                      </a:r>
                    </a:p>
                  </a:txBody>
                  <a:tcPr marL="24050" marR="24050" marT="12025" marB="12025" anchor="ctr"/>
                </a:tc>
                <a:tc>
                  <a:txBody>
                    <a:bodyPr/>
                    <a:lstStyle/>
                    <a:p>
                      <a:r>
                        <a:rPr lang="en-US" sz="1800" dirty="0"/>
                        <a:t>Use DI for application services, add a unit test project</a:t>
                      </a:r>
                    </a:p>
                  </a:txBody>
                  <a:tcPr marL="24050" marR="24050" marT="12025" marB="12025" anchor="ctr"/>
                </a:tc>
                <a:extLst>
                  <a:ext uri="{0D108BD9-81ED-4DB2-BD59-A6C34878D82A}">
                    <a16:rowId xmlns:a16="http://schemas.microsoft.com/office/drawing/2014/main" val="3187155607"/>
                  </a:ext>
                </a:extLst>
              </a:tr>
              <a:tr h="738314">
                <a:tc>
                  <a:txBody>
                    <a:bodyPr/>
                    <a:lstStyle/>
                    <a:p>
                      <a:r>
                        <a:rPr lang="en-US" dirty="0"/>
                        <a:t>3:15 PM – 3:30 PM</a:t>
                      </a:r>
                    </a:p>
                  </a:txBody>
                  <a:tcPr anchor="ctr"/>
                </a:tc>
                <a:tc>
                  <a:txBody>
                    <a:bodyPr/>
                    <a:lstStyle/>
                    <a:p>
                      <a:r>
                        <a:rPr lang="sv-SE" dirty="0"/>
                        <a:t>Session #6: Razor &amp; Tag Helpers</a:t>
                      </a:r>
                    </a:p>
                  </a:txBody>
                  <a:tcPr anchor="ctr"/>
                </a:tc>
                <a:tc>
                  <a:txBody>
                    <a:bodyPr/>
                    <a:lstStyle/>
                    <a:p>
                      <a:r>
                        <a:rPr lang="en-US" dirty="0"/>
                        <a:t>Jeff</a:t>
                      </a:r>
                    </a:p>
                  </a:txBody>
                  <a:tcPr anchor="ctr"/>
                </a:tc>
                <a:extLst>
                  <a:ext uri="{0D108BD9-81ED-4DB2-BD59-A6C34878D82A}">
                    <a16:rowId xmlns:a16="http://schemas.microsoft.com/office/drawing/2014/main" val="2778024722"/>
                  </a:ext>
                </a:extLst>
              </a:tr>
              <a:tr h="568074">
                <a:tc>
                  <a:txBody>
                    <a:bodyPr/>
                    <a:lstStyle/>
                    <a:p>
                      <a:r>
                        <a:rPr lang="en-US" dirty="0"/>
                        <a:t>3:30 PM - 3:50 PM</a:t>
                      </a:r>
                    </a:p>
                  </a:txBody>
                  <a:tcPr anchor="ctr"/>
                </a:tc>
                <a:tc>
                  <a:txBody>
                    <a:bodyPr/>
                    <a:lstStyle/>
                    <a:p>
                      <a:r>
                        <a:rPr lang="en-US" dirty="0"/>
                        <a:t>Lab #6</a:t>
                      </a:r>
                    </a:p>
                  </a:txBody>
                  <a:tcPr anchor="ctr"/>
                </a:tc>
                <a:tc>
                  <a:txBody>
                    <a:bodyPr/>
                    <a:lstStyle/>
                    <a:p>
                      <a:r>
                        <a:rPr lang="en-US" dirty="0"/>
                        <a:t>Working</a:t>
                      </a:r>
                      <a:r>
                        <a:rPr lang="en-US" baseline="0" dirty="0"/>
                        <a:t> with Razor Tag Helpers</a:t>
                      </a:r>
                      <a:endParaRPr lang="en-US" dirty="0"/>
                    </a:p>
                  </a:txBody>
                  <a:tcPr anchor="ctr"/>
                </a:tc>
                <a:extLst>
                  <a:ext uri="{0D108BD9-81ED-4DB2-BD59-A6C34878D82A}">
                    <a16:rowId xmlns:a16="http://schemas.microsoft.com/office/drawing/2014/main" val="1375552914"/>
                  </a:ext>
                </a:extLst>
              </a:tr>
              <a:tr h="1057156">
                <a:tc>
                  <a:txBody>
                    <a:bodyPr/>
                    <a:lstStyle/>
                    <a:p>
                      <a:r>
                        <a:rPr lang="en-US" dirty="0"/>
                        <a:t>3:50 PM - 4:00 PM</a:t>
                      </a:r>
                    </a:p>
                  </a:txBody>
                  <a:tcPr anchor="ctr"/>
                </a:tc>
                <a:tc>
                  <a:txBody>
                    <a:bodyPr/>
                    <a:lstStyle/>
                    <a:p>
                      <a:r>
                        <a:rPr lang="en-US"/>
                        <a:t>Summary &amp; Conclusion</a:t>
                      </a:r>
                    </a:p>
                  </a:txBody>
                  <a:tcPr anchor="ctr"/>
                </a:tc>
                <a:tc>
                  <a:txBody>
                    <a:bodyPr/>
                    <a:lstStyle/>
                    <a:p>
                      <a:r>
                        <a:rPr lang="en-US" dirty="0"/>
                        <a:t>Maria + Jeff</a:t>
                      </a:r>
                    </a:p>
                  </a:txBody>
                  <a:tcPr/>
                </a:tc>
                <a:extLst>
                  <a:ext uri="{0D108BD9-81ED-4DB2-BD59-A6C34878D82A}">
                    <a16:rowId xmlns:a16="http://schemas.microsoft.com/office/drawing/2014/main" val="2600290422"/>
                  </a:ext>
                </a:extLst>
              </a:tr>
            </a:tbl>
          </a:graphicData>
        </a:graphic>
      </p:graphicFrame>
    </p:spTree>
    <p:extLst>
      <p:ext uri="{BB962C8B-B14F-4D97-AF65-F5344CB8AC3E}">
        <p14:creationId xmlns:p14="http://schemas.microsoft.com/office/powerpoint/2010/main" val="42926842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075" y="845531"/>
            <a:ext cx="8778144" cy="2011665"/>
          </a:xfrm>
        </p:spPr>
        <p:txBody>
          <a:bodyPr/>
          <a:lstStyle/>
          <a:p>
            <a:r>
              <a:rPr lang="en-US" dirty="0"/>
              <a:t>Intro to ASP.NET Core</a:t>
            </a:r>
            <a:endParaRPr lang="en-US" sz="3600" dirty="0"/>
          </a:p>
        </p:txBody>
      </p:sp>
      <p:sp>
        <p:nvSpPr>
          <p:cNvPr id="3" name="Text Placeholder 2"/>
          <p:cNvSpPr>
            <a:spLocks noGrp="1"/>
          </p:cNvSpPr>
          <p:nvPr>
            <p:ph type="body" sz="quarter" idx="12"/>
          </p:nvPr>
        </p:nvSpPr>
        <p:spPr/>
        <p:txBody>
          <a:bodyPr/>
          <a:lstStyle/>
          <a:p>
            <a:r>
              <a:rPr lang="en-US" sz="2400" dirty="0"/>
              <a:t>Jeff Fritz</a:t>
            </a:r>
          </a:p>
          <a:p>
            <a:r>
              <a:rPr lang="en-US" sz="2400" dirty="0"/>
              <a:t>Program Manager</a:t>
            </a:r>
          </a:p>
          <a:p>
            <a:r>
              <a:rPr lang="en-US" sz="2400" dirty="0"/>
              <a:t>@</a:t>
            </a:r>
            <a:r>
              <a:rPr lang="en-US" sz="2400" dirty="0" err="1"/>
              <a:t>csharpfritz</a:t>
            </a:r>
            <a:endParaRPr lang="en-US" sz="2400" dirty="0"/>
          </a:p>
          <a:p>
            <a:endParaRPr lang="en-US" sz="2400" dirty="0"/>
          </a:p>
        </p:txBody>
      </p:sp>
    </p:spTree>
    <p:extLst>
      <p:ext uri="{BB962C8B-B14F-4D97-AF65-F5344CB8AC3E}">
        <p14:creationId xmlns:p14="http://schemas.microsoft.com/office/powerpoint/2010/main" val="41958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41" y="571214"/>
            <a:ext cx="8961022" cy="1828786"/>
          </a:xfrm>
        </p:spPr>
        <p:txBody>
          <a:bodyPr/>
          <a:lstStyle/>
          <a:p>
            <a:r>
              <a:rPr lang="en-US" dirty="0"/>
              <a:t>Demo: </a:t>
            </a:r>
            <a:br>
              <a:rPr lang="en-US" dirty="0"/>
            </a:br>
            <a:br>
              <a:rPr lang="en-US" dirty="0"/>
            </a:br>
            <a:r>
              <a:rPr lang="en-US" dirty="0"/>
              <a:t>Nothing </a:t>
            </a:r>
            <a:br>
              <a:rPr lang="en-US" dirty="0"/>
            </a:br>
            <a:r>
              <a:rPr lang="en-US" dirty="0"/>
              <a:t>has </a:t>
            </a:r>
            <a:br>
              <a:rPr lang="en-US" dirty="0"/>
            </a:br>
            <a:r>
              <a:rPr lang="en-US" dirty="0"/>
              <a:t>changed!</a:t>
            </a:r>
          </a:p>
        </p:txBody>
      </p:sp>
      <p:pic>
        <p:nvPicPr>
          <p:cNvPr id="3" name="Picture 2"/>
          <p:cNvPicPr>
            <a:picLocks noChangeAspect="1"/>
          </p:cNvPicPr>
          <p:nvPr/>
        </p:nvPicPr>
        <p:blipFill>
          <a:blip r:embed="rId3"/>
          <a:stretch>
            <a:fillRect/>
          </a:stretch>
        </p:blipFill>
        <p:spPr>
          <a:xfrm>
            <a:off x="5361934" y="0"/>
            <a:ext cx="7091479" cy="6994525"/>
          </a:xfrm>
          <a:prstGeom prst="rect">
            <a:avLst/>
          </a:prstGeom>
        </p:spPr>
      </p:pic>
    </p:spTree>
    <p:extLst>
      <p:ext uri="{BB962C8B-B14F-4D97-AF65-F5344CB8AC3E}">
        <p14:creationId xmlns:p14="http://schemas.microsoft.com/office/powerpoint/2010/main" val="108362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5400000">
            <a:off x="6433805" y="1312244"/>
            <a:ext cx="6087830" cy="34633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72" b="0" i="0" u="none" strike="noStrike" kern="1200" cap="none" spc="0" normalizeH="0" baseline="0" noProof="0">
                <a:ln>
                  <a:noFill/>
                </a:ln>
                <a:solidFill>
                  <a:srgbClr val="FFFFFF"/>
                </a:solidFill>
                <a:effectLst/>
                <a:uLnTx/>
                <a:uFillTx/>
                <a:latin typeface="Segoe UI"/>
                <a:ea typeface="+mn-ea"/>
                <a:cs typeface="+mn-cs"/>
              </a:rPr>
              <a:t>Open Source</a:t>
            </a:r>
            <a:endParaRPr kumimoji="0" lang="en-US" sz="3672"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 name="Group 2"/>
          <p:cNvGrpSpPr/>
          <p:nvPr/>
        </p:nvGrpSpPr>
        <p:grpSpPr>
          <a:xfrm>
            <a:off x="5144994" y="229456"/>
            <a:ext cx="2146476" cy="6535621"/>
            <a:chOff x="5144994" y="229456"/>
            <a:chExt cx="2146476" cy="6535621"/>
          </a:xfrm>
        </p:grpSpPr>
        <p:sp>
          <p:nvSpPr>
            <p:cNvPr id="4" name="Rectangle 3"/>
            <p:cNvSpPr/>
            <p:nvPr/>
          </p:nvSpPr>
          <p:spPr>
            <a:xfrm>
              <a:off x="5144994" y="6150743"/>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Operating System</a:t>
              </a:r>
            </a:p>
          </p:txBody>
        </p:sp>
        <p:sp>
          <p:nvSpPr>
            <p:cNvPr id="6" name="Rectangle 5"/>
            <p:cNvSpPr/>
            <p:nvPr/>
          </p:nvSpPr>
          <p:spPr>
            <a:xfrm>
              <a:off x="5144995" y="5410582"/>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Runtime Loader</a:t>
              </a:r>
            </a:p>
          </p:txBody>
        </p:sp>
        <p:sp>
          <p:nvSpPr>
            <p:cNvPr id="7" name="Rectangle 6"/>
            <p:cNvSpPr/>
            <p:nvPr/>
          </p:nvSpPr>
          <p:spPr>
            <a:xfrm>
              <a:off x="5144996" y="4670422"/>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Runtime</a:t>
              </a:r>
            </a:p>
          </p:txBody>
        </p:sp>
        <p:sp>
          <p:nvSpPr>
            <p:cNvPr id="8" name="Rectangle 7"/>
            <p:cNvSpPr/>
            <p:nvPr/>
          </p:nvSpPr>
          <p:spPr>
            <a:xfrm>
              <a:off x="5144997" y="3930260"/>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Platform Libraries</a:t>
              </a:r>
            </a:p>
          </p:txBody>
        </p:sp>
        <p:sp>
          <p:nvSpPr>
            <p:cNvPr id="9" name="Rectangle 8"/>
            <p:cNvSpPr/>
            <p:nvPr/>
          </p:nvSpPr>
          <p:spPr>
            <a:xfrm>
              <a:off x="5144998" y="3190095"/>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 Host</a:t>
              </a:r>
            </a:p>
          </p:txBody>
        </p:sp>
        <p:sp>
          <p:nvSpPr>
            <p:cNvPr id="10" name="Rectangle 9"/>
            <p:cNvSpPr/>
            <p:nvPr/>
          </p:nvSpPr>
          <p:spPr>
            <a:xfrm>
              <a:off x="5144999" y="2449938"/>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Web Server</a:t>
              </a:r>
            </a:p>
          </p:txBody>
        </p:sp>
        <p:sp>
          <p:nvSpPr>
            <p:cNvPr id="11" name="Rectangle 10"/>
            <p:cNvSpPr/>
            <p:nvPr/>
          </p:nvSpPr>
          <p:spPr>
            <a:xfrm>
              <a:off x="5145000" y="1709776"/>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 Frameworks</a:t>
              </a:r>
            </a:p>
          </p:txBody>
        </p:sp>
        <p:sp>
          <p:nvSpPr>
            <p:cNvPr id="12" name="Rectangle 11"/>
            <p:cNvSpPr/>
            <p:nvPr/>
          </p:nvSpPr>
          <p:spPr>
            <a:xfrm>
              <a:off x="5145001" y="969613"/>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Libraries</a:t>
              </a:r>
            </a:p>
          </p:txBody>
        </p:sp>
        <p:sp>
          <p:nvSpPr>
            <p:cNvPr id="13" name="Rectangle 12"/>
            <p:cNvSpPr/>
            <p:nvPr/>
          </p:nvSpPr>
          <p:spPr>
            <a:xfrm>
              <a:off x="5145002" y="229456"/>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a:t>
              </a:r>
            </a:p>
          </p:txBody>
        </p:sp>
      </p:grpSp>
      <p:sp>
        <p:nvSpPr>
          <p:cNvPr id="14" name="Rectangle 13"/>
          <p:cNvSpPr/>
          <p:nvPr/>
        </p:nvSpPr>
        <p:spPr>
          <a:xfrm>
            <a:off x="2395304" y="6150743"/>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a:t>
            </a:r>
          </a:p>
        </p:txBody>
      </p:sp>
      <p:sp>
        <p:nvSpPr>
          <p:cNvPr id="15" name="Rectangle 14"/>
          <p:cNvSpPr/>
          <p:nvPr/>
        </p:nvSpPr>
        <p:spPr>
          <a:xfrm>
            <a:off x="2395304" y="5410582"/>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IIS: WebEngine4.dll</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Exe: OS</a:t>
            </a:r>
          </a:p>
        </p:txBody>
      </p:sp>
      <p:sp>
        <p:nvSpPr>
          <p:cNvPr id="16" name="Rectangle 15"/>
          <p:cNvSpPr/>
          <p:nvPr/>
        </p:nvSpPr>
        <p:spPr>
          <a:xfrm>
            <a:off x="2395304" y="4670422"/>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CLR</a:t>
            </a:r>
          </a:p>
        </p:txBody>
      </p:sp>
      <p:sp>
        <p:nvSpPr>
          <p:cNvPr id="17" name="Rectangle 16"/>
          <p:cNvSpPr/>
          <p:nvPr/>
        </p:nvSpPr>
        <p:spPr>
          <a:xfrm>
            <a:off x="2395304" y="3930260"/>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BCL &amp; FCL</a:t>
            </a:r>
          </a:p>
        </p:txBody>
      </p:sp>
      <p:sp>
        <p:nvSpPr>
          <p:cNvPr id="18" name="Rectangle 17"/>
          <p:cNvSpPr/>
          <p:nvPr/>
        </p:nvSpPr>
        <p:spPr>
          <a:xfrm>
            <a:off x="2395303" y="3190100"/>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Segoe UI"/>
                <a:ea typeface="+mn-ea"/>
                <a:cs typeface="+mn-cs"/>
              </a:rPr>
              <a:t>System.Web</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Rectangle 18"/>
          <p:cNvSpPr/>
          <p:nvPr/>
        </p:nvSpPr>
        <p:spPr>
          <a:xfrm>
            <a:off x="2395303" y="2449938"/>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IIS</a:t>
            </a:r>
          </a:p>
        </p:txBody>
      </p:sp>
      <p:sp>
        <p:nvSpPr>
          <p:cNvPr id="20" name="Rectangle 19"/>
          <p:cNvSpPr/>
          <p:nvPr/>
        </p:nvSpPr>
        <p:spPr>
          <a:xfrm>
            <a:off x="2395303" y="1709776"/>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FCL, GAC, NuGet</a:t>
            </a:r>
          </a:p>
        </p:txBody>
      </p:sp>
      <p:sp>
        <p:nvSpPr>
          <p:cNvPr id="21" name="Rectangle 20"/>
          <p:cNvSpPr/>
          <p:nvPr/>
        </p:nvSpPr>
        <p:spPr>
          <a:xfrm>
            <a:off x="2395303" y="969614"/>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Loose, GAC, NuGet</a:t>
            </a:r>
          </a:p>
        </p:txBody>
      </p:sp>
      <p:sp>
        <p:nvSpPr>
          <p:cNvPr id="22" name="Rectangle 21"/>
          <p:cNvSpPr/>
          <p:nvPr/>
        </p:nvSpPr>
        <p:spPr>
          <a:xfrm>
            <a:off x="2395302" y="229455"/>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MSBuild</a:t>
            </a:r>
            <a:r>
              <a:rPr kumimoji="0" lang="en-US" sz="1400" b="0" i="0" u="none" strike="noStrike" kern="1200" cap="none" spc="0" normalizeH="0" baseline="0" noProof="0" dirty="0">
                <a:ln>
                  <a:noFill/>
                </a:ln>
                <a:solidFill>
                  <a:srgbClr val="FFFFFF"/>
                </a:solidFill>
                <a:effectLst/>
                <a:uLnTx/>
                <a:uFillTx/>
                <a:latin typeface="Segoe UI"/>
                <a:ea typeface="+mn-ea"/>
                <a:cs typeface="+mn-cs"/>
              </a:rPr>
              <a:t> -&gt; csc.exe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CodeDOM</a:t>
            </a:r>
            <a:r>
              <a:rPr kumimoji="0" lang="en-US" sz="1400" b="0" i="0" u="none" strike="noStrike" kern="1200" cap="none" spc="0" normalizeH="0" baseline="0" noProof="0" dirty="0">
                <a:ln>
                  <a:noFill/>
                </a:ln>
                <a:solidFill>
                  <a:srgbClr val="FFFFFF"/>
                </a:solidFill>
                <a:effectLst/>
                <a:uLnTx/>
                <a:uFillTx/>
                <a:latin typeface="Segoe UI"/>
                <a:ea typeface="+mn-ea"/>
                <a:cs typeface="+mn-cs"/>
              </a:rPr>
              <a:t> -&gt; csc.exe</a:t>
            </a:r>
          </a:p>
        </p:txBody>
      </p:sp>
      <p:sp>
        <p:nvSpPr>
          <p:cNvPr id="23" name="Rectangle 22"/>
          <p:cNvSpPr/>
          <p:nvPr/>
        </p:nvSpPr>
        <p:spPr>
          <a:xfrm>
            <a:off x="7894686" y="6150743"/>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 OSX,  Linux</a:t>
            </a:r>
          </a:p>
        </p:txBody>
      </p:sp>
      <p:sp>
        <p:nvSpPr>
          <p:cNvPr id="24" name="Rectangle 23"/>
          <p:cNvSpPr/>
          <p:nvPr/>
        </p:nvSpPr>
        <p:spPr>
          <a:xfrm>
            <a:off x="7894686" y="5410582"/>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Segoe UI"/>
              </a:rPr>
              <a:t>dotnet</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Rectangle 24"/>
          <p:cNvSpPr/>
          <p:nvPr/>
        </p:nvSpPr>
        <p:spPr>
          <a:xfrm>
            <a:off x="7894686" y="4670422"/>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CLR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Core CLR</a:t>
            </a:r>
          </a:p>
        </p:txBody>
      </p:sp>
      <p:sp>
        <p:nvSpPr>
          <p:cNvPr id="26" name="Rectangle 25"/>
          <p:cNvSpPr/>
          <p:nvPr/>
        </p:nvSpPr>
        <p:spPr>
          <a:xfrm>
            <a:off x="7894686" y="3930260"/>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BCL &amp; FCL</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on NuGet</a:t>
            </a:r>
          </a:p>
        </p:txBody>
      </p:sp>
      <p:sp>
        <p:nvSpPr>
          <p:cNvPr id="27" name="Rectangle 26"/>
          <p:cNvSpPr/>
          <p:nvPr/>
        </p:nvSpPr>
        <p:spPr>
          <a:xfrm>
            <a:off x="7894685" y="3190100"/>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Application</a:t>
            </a:r>
          </a:p>
        </p:txBody>
      </p:sp>
      <p:sp>
        <p:nvSpPr>
          <p:cNvPr id="28" name="Rectangle 27"/>
          <p:cNvSpPr/>
          <p:nvPr/>
        </p:nvSpPr>
        <p:spPr>
          <a:xfrm>
            <a:off x="7894685" y="2449938"/>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Kestrel</a:t>
            </a:r>
          </a:p>
        </p:txBody>
      </p:sp>
      <p:sp>
        <p:nvSpPr>
          <p:cNvPr id="29" name="Rectangle 28"/>
          <p:cNvSpPr/>
          <p:nvPr/>
        </p:nvSpPr>
        <p:spPr>
          <a:xfrm>
            <a:off x="7894685" y="1709776"/>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NuGet</a:t>
            </a:r>
          </a:p>
        </p:txBody>
      </p:sp>
      <p:sp>
        <p:nvSpPr>
          <p:cNvPr id="30" name="Rectangle 29"/>
          <p:cNvSpPr/>
          <p:nvPr/>
        </p:nvSpPr>
        <p:spPr>
          <a:xfrm>
            <a:off x="7894685" y="969614"/>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NuGet</a:t>
            </a:r>
          </a:p>
        </p:txBody>
      </p:sp>
      <p:sp>
        <p:nvSpPr>
          <p:cNvPr id="31" name="Rectangle 30"/>
          <p:cNvSpPr/>
          <p:nvPr/>
        </p:nvSpPr>
        <p:spPr>
          <a:xfrm>
            <a:off x="7894684" y="229455"/>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dotnet </a:t>
            </a:r>
            <a:r>
              <a:rPr kumimoji="0" lang="en-US" sz="1600" b="0" i="0" u="none" strike="noStrike" kern="1200" cap="none" spc="0" normalizeH="0" baseline="0" noProof="0" dirty="0">
                <a:ln>
                  <a:noFill/>
                </a:ln>
                <a:solidFill>
                  <a:srgbClr val="FFFFFF"/>
                </a:solidFill>
                <a:effectLst/>
                <a:uLnTx/>
                <a:uFillTx/>
                <a:latin typeface="Segoe UI"/>
                <a:ea typeface="+mn-ea"/>
                <a:cs typeface="+mn-cs"/>
              </a:rPr>
              <a:t>(Roslyn)</a:t>
            </a:r>
          </a:p>
        </p:txBody>
      </p:sp>
    </p:spTree>
    <p:extLst>
      <p:ext uri="{BB962C8B-B14F-4D97-AF65-F5344CB8AC3E}">
        <p14:creationId xmlns:p14="http://schemas.microsoft.com/office/powerpoint/2010/main" val="337857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1000"/>
                                        <p:tgtEl>
                                          <p:spTgt spid="33"/>
                                        </p:tgtEl>
                                      </p:cBhvr>
                                    </p:animEffect>
                                    <p:anim calcmode="lin" valueType="num">
                                      <p:cBhvr>
                                        <p:cTn id="66" dur="1000" fill="hold"/>
                                        <p:tgtEl>
                                          <p:spTgt spid="33"/>
                                        </p:tgtEl>
                                        <p:attrNameLst>
                                          <p:attrName>ppt_x</p:attrName>
                                        </p:attrNameLst>
                                      </p:cBhvr>
                                      <p:tavLst>
                                        <p:tav tm="0">
                                          <p:val>
                                            <p:strVal val="#ppt_x"/>
                                          </p:val>
                                        </p:tav>
                                        <p:tav tm="100000">
                                          <p:val>
                                            <p:strVal val="#ppt_x"/>
                                          </p:val>
                                        </p:tav>
                                      </p:tavLst>
                                    </p:anim>
                                    <p:anim calcmode="lin" valueType="num">
                                      <p:cBhvr>
                                        <p:cTn id="6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github.com/</a:t>
            </a:r>
            <a:r>
              <a:rPr lang="en-US" dirty="0" err="1"/>
              <a:t>aspnet</a:t>
            </a:r>
            <a:endParaRPr lang="en-US" dirty="0"/>
          </a:p>
        </p:txBody>
      </p:sp>
      <p:pic>
        <p:nvPicPr>
          <p:cNvPr id="4" name="Picture 3" descr="Screen Clipping"/>
          <p:cNvPicPr>
            <a:picLocks noChangeAspect="1"/>
          </p:cNvPicPr>
          <p:nvPr/>
        </p:nvPicPr>
        <p:blipFill>
          <a:blip r:embed="rId2"/>
          <a:stretch>
            <a:fillRect/>
          </a:stretch>
        </p:blipFill>
        <p:spPr>
          <a:xfrm>
            <a:off x="1982359" y="1360810"/>
            <a:ext cx="8474127" cy="5639034"/>
          </a:xfrm>
          <a:prstGeom prst="rect">
            <a:avLst/>
          </a:prstGeom>
        </p:spPr>
      </p:pic>
    </p:spTree>
    <p:extLst>
      <p:ext uri="{BB962C8B-B14F-4D97-AF65-F5344CB8AC3E}">
        <p14:creationId xmlns:p14="http://schemas.microsoft.com/office/powerpoint/2010/main" val="42278793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019" y="571214"/>
            <a:ext cx="10149729" cy="1828786"/>
          </a:xfrm>
        </p:spPr>
        <p:txBody>
          <a:bodyPr/>
          <a:lstStyle/>
          <a:p>
            <a:r>
              <a:rPr lang="en-US" dirty="0"/>
              <a:t>Demo: </a:t>
            </a:r>
            <a:br>
              <a:rPr lang="en-US" dirty="0"/>
            </a:br>
            <a:r>
              <a:rPr lang="en-US" dirty="0"/>
              <a:t>Everything </a:t>
            </a:r>
            <a:br>
              <a:rPr lang="en-US" dirty="0"/>
            </a:br>
            <a:r>
              <a:rPr lang="en-US" dirty="0"/>
              <a:t>has </a:t>
            </a:r>
            <a:br>
              <a:rPr lang="en-US" dirty="0"/>
            </a:br>
            <a:r>
              <a:rPr lang="en-US" dirty="0"/>
              <a:t>changed!</a:t>
            </a:r>
          </a:p>
        </p:txBody>
      </p:sp>
      <p:pic>
        <p:nvPicPr>
          <p:cNvPr id="3" name="Picture 2"/>
          <p:cNvPicPr>
            <a:picLocks noChangeAspect="1"/>
          </p:cNvPicPr>
          <p:nvPr/>
        </p:nvPicPr>
        <p:blipFill>
          <a:blip r:embed="rId3"/>
          <a:stretch>
            <a:fillRect/>
          </a:stretch>
        </p:blipFill>
        <p:spPr>
          <a:xfrm>
            <a:off x="5395286" y="-5401"/>
            <a:ext cx="6999925" cy="6999925"/>
          </a:xfrm>
          <a:prstGeom prst="rect">
            <a:avLst/>
          </a:prstGeom>
        </p:spPr>
      </p:pic>
    </p:spTree>
    <p:extLst>
      <p:ext uri="{BB962C8B-B14F-4D97-AF65-F5344CB8AC3E}">
        <p14:creationId xmlns:p14="http://schemas.microsoft.com/office/powerpoint/2010/main" val="209638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Core and the Modern Web</a:t>
            </a:r>
          </a:p>
        </p:txBody>
      </p:sp>
      <p:sp>
        <p:nvSpPr>
          <p:cNvPr id="4" name="Rectangle 3"/>
          <p:cNvSpPr/>
          <p:nvPr/>
        </p:nvSpPr>
        <p:spPr>
          <a:xfrm>
            <a:off x="7816526" y="2881119"/>
            <a:ext cx="3462294" cy="95410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Choose your Editors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and Tools</a:t>
            </a:r>
          </a:p>
        </p:txBody>
      </p:sp>
      <p:sp>
        <p:nvSpPr>
          <p:cNvPr id="9" name="Rectangle 8"/>
          <p:cNvSpPr/>
          <p:nvPr/>
        </p:nvSpPr>
        <p:spPr>
          <a:xfrm>
            <a:off x="1961121" y="4187836"/>
            <a:ext cx="3113353" cy="95410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Open Source </a:t>
            </a:r>
            <a:br>
              <a:rPr kumimoji="0" lang="en-US" sz="2800" b="0" i="0" u="none" strike="noStrike" kern="1200" cap="none" spc="0" normalizeH="0" baseline="0" noProof="0" dirty="0">
                <a:ln>
                  <a:noFill/>
                </a:ln>
                <a:solidFill>
                  <a:srgbClr val="FFFFFF"/>
                </a:solidFill>
                <a:effectLst/>
                <a:uLnTx/>
                <a:uFillTx/>
                <a:latin typeface="Segoe UI"/>
                <a:ea typeface="+mn-ea"/>
                <a:cs typeface="+mn-cs"/>
              </a:rPr>
            </a:br>
            <a:r>
              <a:rPr kumimoji="0" lang="en-US" sz="2800" b="0" i="0" u="none" strike="noStrike" kern="1200" cap="none" spc="0" normalizeH="0" baseline="0" noProof="0" dirty="0">
                <a:ln>
                  <a:noFill/>
                </a:ln>
                <a:solidFill>
                  <a:srgbClr val="FFFFFF"/>
                </a:solidFill>
                <a:effectLst/>
                <a:uLnTx/>
                <a:uFillTx/>
                <a:latin typeface="Segoe UI"/>
                <a:ea typeface="+mn-ea"/>
                <a:cs typeface="+mn-cs"/>
              </a:rPr>
              <a:t>with Contributions</a:t>
            </a:r>
          </a:p>
        </p:txBody>
      </p:sp>
      <p:sp>
        <p:nvSpPr>
          <p:cNvPr id="13" name="Rectangle 12"/>
          <p:cNvSpPr/>
          <p:nvPr/>
        </p:nvSpPr>
        <p:spPr>
          <a:xfrm>
            <a:off x="7754278" y="4437305"/>
            <a:ext cx="2534027"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Cross-Platform</a:t>
            </a:r>
          </a:p>
        </p:txBody>
      </p:sp>
      <p:grpSp>
        <p:nvGrpSpPr>
          <p:cNvPr id="6" name="Group 5"/>
          <p:cNvGrpSpPr/>
          <p:nvPr/>
        </p:nvGrpSpPr>
        <p:grpSpPr>
          <a:xfrm>
            <a:off x="6785010" y="4247514"/>
            <a:ext cx="906342" cy="867556"/>
            <a:chOff x="2211181" y="1874910"/>
            <a:chExt cx="609600" cy="594360"/>
          </a:xfrm>
        </p:grpSpPr>
        <p:sp>
          <p:nvSpPr>
            <p:cNvPr id="15" name="Oval 14"/>
            <p:cNvSpPr/>
            <p:nvPr/>
          </p:nvSpPr>
          <p:spPr bwMode="auto">
            <a:xfrm>
              <a:off x="2211181" y="1874910"/>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Picture 6" descr="C:\temp\WinAzure_rgb_Wht_S.png"/>
            <p:cNvPicPr>
              <a:picLocks noChangeAspect="1" noChangeArrowheads="1"/>
            </p:cNvPicPr>
            <p:nvPr/>
          </p:nvPicPr>
          <p:blipFill rotWithShape="1">
            <a:blip r:embed="rId3">
              <a:extLst>
                <a:ext uri="{28A0092B-C50C-407E-A947-70E740481C1C}">
                  <a14:useLocalDpi xmlns:a14="http://schemas.microsoft.com/office/drawing/2010/main" val="0"/>
                </a:ext>
              </a:extLst>
            </a:blip>
            <a:srcRect l="3371" t="15460" r="80628" b="15496"/>
            <a:stretch/>
          </p:blipFill>
          <p:spPr bwMode="auto">
            <a:xfrm>
              <a:off x="2404459" y="1943117"/>
              <a:ext cx="210181" cy="21742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files.softicons.com/download/system-icons/windows-8-metro-icons-by-dakirby309/png/512x512/Folders%20&amp;%20OS/Linu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0482" y="2147586"/>
              <a:ext cx="242063" cy="242063"/>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p:cNvGrpSpPr>
              <a:grpSpLocks noChangeAspect="1"/>
            </p:cNvGrpSpPr>
            <p:nvPr/>
          </p:nvGrpSpPr>
          <p:grpSpPr bwMode="auto">
            <a:xfrm>
              <a:off x="2314492" y="2130536"/>
              <a:ext cx="197134" cy="235237"/>
              <a:chOff x="3485" y="1766"/>
              <a:chExt cx="745" cy="889"/>
            </a:xfrm>
          </p:grpSpPr>
          <p:sp>
            <p:nvSpPr>
              <p:cNvPr id="27" name="Freeform 26"/>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mn-cs"/>
                </a:endParaRPr>
              </a:p>
            </p:txBody>
          </p:sp>
          <p:sp>
            <p:nvSpPr>
              <p:cNvPr id="28" name="Freeform 27"/>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7" name="Group 6"/>
          <p:cNvGrpSpPr/>
          <p:nvPr/>
        </p:nvGrpSpPr>
        <p:grpSpPr>
          <a:xfrm>
            <a:off x="6794824" y="2856591"/>
            <a:ext cx="906342" cy="867556"/>
            <a:chOff x="2199148" y="3390553"/>
            <a:chExt cx="609600" cy="594360"/>
          </a:xfrm>
        </p:grpSpPr>
        <p:sp>
          <p:nvSpPr>
            <p:cNvPr id="14" name="Oval 13"/>
            <p:cNvSpPr/>
            <p:nvPr/>
          </p:nvSpPr>
          <p:spPr bwMode="auto">
            <a:xfrm>
              <a:off x="2199148" y="339055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Freeform 110"/>
            <p:cNvSpPr>
              <a:spLocks noEditPoints="1"/>
            </p:cNvSpPr>
            <p:nvPr/>
          </p:nvSpPr>
          <p:spPr bwMode="black">
            <a:xfrm>
              <a:off x="2413059" y="3555351"/>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 name="Group 7"/>
          <p:cNvGrpSpPr/>
          <p:nvPr/>
        </p:nvGrpSpPr>
        <p:grpSpPr>
          <a:xfrm>
            <a:off x="940880" y="4235971"/>
            <a:ext cx="906342" cy="867556"/>
            <a:chOff x="2203935" y="5009693"/>
            <a:chExt cx="609600" cy="594360"/>
          </a:xfrm>
        </p:grpSpPr>
        <p:sp>
          <p:nvSpPr>
            <p:cNvPr id="12" name="Oval 11"/>
            <p:cNvSpPr/>
            <p:nvPr/>
          </p:nvSpPr>
          <p:spPr bwMode="auto">
            <a:xfrm>
              <a:off x="2203935" y="500969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a:xfrm>
              <a:off x="2256866" y="5140354"/>
              <a:ext cx="500486" cy="31628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OSS</a:t>
              </a:r>
            </a:p>
          </p:txBody>
        </p:sp>
      </p:grpSp>
      <p:sp>
        <p:nvSpPr>
          <p:cNvPr id="24" name="Rectangle 23"/>
          <p:cNvSpPr/>
          <p:nvPr/>
        </p:nvSpPr>
        <p:spPr>
          <a:xfrm>
            <a:off x="1880015" y="2881119"/>
            <a:ext cx="4401077" cy="95410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Seamless transition </a:t>
            </a:r>
            <a:br>
              <a:rPr kumimoji="0" lang="en-US" sz="2800" b="0" i="0" u="none" strike="noStrike" kern="1200" cap="none" spc="0" normalizeH="0" baseline="0" noProof="0" dirty="0">
                <a:ln>
                  <a:noFill/>
                </a:ln>
                <a:solidFill>
                  <a:srgbClr val="FFFFFF"/>
                </a:solidFill>
                <a:effectLst/>
                <a:uLnTx/>
                <a:uFillTx/>
                <a:latin typeface="Segoe UI"/>
                <a:ea typeface="+mn-ea"/>
                <a:cs typeface="+mn-cs"/>
              </a:rPr>
            </a:br>
            <a:r>
              <a:rPr kumimoji="0" lang="en-US" sz="2800" b="0" i="0" u="none" strike="noStrike" kern="1200" cap="none" spc="0" normalizeH="0" baseline="0" noProof="0" dirty="0">
                <a:ln>
                  <a:noFill/>
                </a:ln>
                <a:solidFill>
                  <a:srgbClr val="FFFFFF"/>
                </a:solidFill>
                <a:effectLst/>
                <a:uLnTx/>
                <a:uFillTx/>
                <a:latin typeface="Segoe UI"/>
                <a:ea typeface="+mn-ea"/>
                <a:cs typeface="+mn-cs"/>
              </a:rPr>
              <a:t>from on-premises to cloud</a:t>
            </a:r>
          </a:p>
        </p:txBody>
      </p:sp>
      <p:sp>
        <p:nvSpPr>
          <p:cNvPr id="30" name="Freeform 13"/>
          <p:cNvSpPr>
            <a:spLocks noChangeAspect="1" noEditPoints="1"/>
          </p:cNvSpPr>
          <p:nvPr/>
        </p:nvSpPr>
        <p:spPr bwMode="auto">
          <a:xfrm>
            <a:off x="937268" y="2864487"/>
            <a:ext cx="917115" cy="920494"/>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Rectangle 34"/>
          <p:cNvSpPr/>
          <p:nvPr/>
        </p:nvSpPr>
        <p:spPr>
          <a:xfrm>
            <a:off x="7754278" y="1808563"/>
            <a:ext cx="4268348"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Faster Development Cycle</a:t>
            </a:r>
          </a:p>
        </p:txBody>
      </p:sp>
      <p:sp>
        <p:nvSpPr>
          <p:cNvPr id="36" name="Rectangle 35"/>
          <p:cNvSpPr/>
          <p:nvPr/>
        </p:nvSpPr>
        <p:spPr>
          <a:xfrm>
            <a:off x="1897478" y="1795697"/>
            <a:ext cx="2635530"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Totally Modular</a:t>
            </a:r>
          </a:p>
        </p:txBody>
      </p:sp>
      <p:grpSp>
        <p:nvGrpSpPr>
          <p:cNvPr id="37" name="Group 36"/>
          <p:cNvGrpSpPr/>
          <p:nvPr/>
        </p:nvGrpSpPr>
        <p:grpSpPr>
          <a:xfrm>
            <a:off x="6795969" y="1626778"/>
            <a:ext cx="888298" cy="850284"/>
            <a:chOff x="1785636" y="1768035"/>
            <a:chExt cx="609600" cy="594360"/>
          </a:xfrm>
        </p:grpSpPr>
        <p:sp>
          <p:nvSpPr>
            <p:cNvPr id="38" name="Oval 37"/>
            <p:cNvSpPr/>
            <p:nvPr/>
          </p:nvSpPr>
          <p:spPr bwMode="auto">
            <a:xfrm>
              <a:off x="1785636" y="1768035"/>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58"/>
            <p:cNvSpPr>
              <a:spLocks noEditPoints="1"/>
            </p:cNvSpPr>
            <p:nvPr/>
          </p:nvSpPr>
          <p:spPr bwMode="black">
            <a:xfrm>
              <a:off x="1944132" y="1871523"/>
              <a:ext cx="292608" cy="38473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0" name="Group 39"/>
          <p:cNvGrpSpPr/>
          <p:nvPr/>
        </p:nvGrpSpPr>
        <p:grpSpPr>
          <a:xfrm>
            <a:off x="951466" y="1639744"/>
            <a:ext cx="888298" cy="850284"/>
            <a:chOff x="1795746" y="3978504"/>
            <a:chExt cx="609600" cy="594360"/>
          </a:xfrm>
        </p:grpSpPr>
        <p:sp>
          <p:nvSpPr>
            <p:cNvPr id="41" name="Oval 40"/>
            <p:cNvSpPr/>
            <p:nvPr/>
          </p:nvSpPr>
          <p:spPr bwMode="auto">
            <a:xfrm>
              <a:off x="1795746" y="3978504"/>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Freeform 8"/>
            <p:cNvSpPr>
              <a:spLocks noEditPoints="1"/>
            </p:cNvSpPr>
            <p:nvPr/>
          </p:nvSpPr>
          <p:spPr bwMode="black">
            <a:xfrm>
              <a:off x="1894192" y="4082378"/>
              <a:ext cx="414835" cy="38661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1" name="Freeform 5"/>
          <p:cNvSpPr>
            <a:spLocks noEditPoints="1"/>
          </p:cNvSpPr>
          <p:nvPr/>
        </p:nvSpPr>
        <p:spPr bwMode="auto">
          <a:xfrm>
            <a:off x="4784301" y="5494553"/>
            <a:ext cx="878847" cy="837318"/>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35"/>
          <p:cNvSpPr>
            <a:spLocks/>
          </p:cNvSpPr>
          <p:nvPr/>
        </p:nvSpPr>
        <p:spPr bwMode="black">
          <a:xfrm>
            <a:off x="4940154" y="5629636"/>
            <a:ext cx="558982" cy="513267"/>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32"/>
          <p:cNvSpPr/>
          <p:nvPr/>
        </p:nvSpPr>
        <p:spPr>
          <a:xfrm>
            <a:off x="5765191" y="5529264"/>
            <a:ext cx="1155957" cy="76944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a:ea typeface="+mn-ea"/>
                <a:cs typeface="+mn-cs"/>
              </a:rPr>
              <a:t>Fast</a:t>
            </a:r>
          </a:p>
        </p:txBody>
      </p:sp>
    </p:spTree>
    <p:extLst>
      <p:ext uri="{BB962C8B-B14F-4D97-AF65-F5344CB8AC3E}">
        <p14:creationId xmlns:p14="http://schemas.microsoft.com/office/powerpoint/2010/main" val="413662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Hosting</a:t>
            </a:r>
          </a:p>
        </p:txBody>
      </p:sp>
    </p:spTree>
    <p:extLst>
      <p:ext uri="{BB962C8B-B14F-4D97-AF65-F5344CB8AC3E}">
        <p14:creationId xmlns:p14="http://schemas.microsoft.com/office/powerpoint/2010/main" val="411762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0.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11.xml><?xml version="1.0" encoding="utf-8"?>
<a:theme xmlns:a="http://schemas.openxmlformats.org/drawingml/2006/main" name="2_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1_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0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2_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8A3CE81BD5B740BA2FE89D8C7B45DC" ma:contentTypeVersion="2" ma:contentTypeDescription="Create a new document." ma:contentTypeScope="" ma:versionID="cf8038ad9a29efdc607fc3cd750aeaa7">
  <xsd:schema xmlns:xsd="http://www.w3.org/2001/XMLSchema" xmlns:xs="http://www.w3.org/2001/XMLSchema" xmlns:p="http://schemas.microsoft.com/office/2006/metadata/properties" xmlns:ns2="79e35840-befe-4dcb-9ae2-2054f19531e9" targetNamespace="http://schemas.microsoft.com/office/2006/metadata/properties" ma:root="true" ma:fieldsID="31c0f1026f8a5cfe1663e5eaa6204c47" ns2:_="">
    <xsd:import namespace="79e35840-befe-4dcb-9ae2-2054f19531e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35840-befe-4dcb-9ae2-2054f19531e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21E430E6-0BC5-426F-AD1C-1C3FA4F1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35840-befe-4dcb-9ae2-2054f195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79e35840-befe-4dcb-9ae2-2054f19531e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30673</TotalTime>
  <Words>741</Words>
  <Application>Microsoft Office PowerPoint</Application>
  <PresentationFormat>Custom</PresentationFormat>
  <Paragraphs>136</Paragraphs>
  <Slides>12</Slides>
  <Notes>10</Notes>
  <HiddenSlides>0</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12</vt:i4>
      </vt:variant>
    </vt:vector>
  </HeadingPairs>
  <TitlesOfParts>
    <vt:vector size="35" baseType="lpstr">
      <vt:lpstr>ＭＳ Ｐゴシック</vt:lpstr>
      <vt:lpstr>Arial</vt:lpstr>
      <vt:lpstr>Avenir LT Pro 45 Book</vt:lpstr>
      <vt:lpstr>Calibri</vt:lpstr>
      <vt:lpstr>Consolas</vt:lpstr>
      <vt:lpstr>Lucida Grande</vt:lpstr>
      <vt:lpstr>Segoe</vt:lpstr>
      <vt:lpstr>Segoe UI</vt:lpstr>
      <vt:lpstr>Segoe UI Light</vt:lpstr>
      <vt:lpstr>Segoe ui light (Headings)</vt:lpstr>
      <vt:lpstr>Wingdings</vt:lpstr>
      <vt:lpstr>1_COLOR TEMPLATE</vt:lpstr>
      <vt:lpstr>TechEd 2014 Dk Blue</vt:lpstr>
      <vt:lpstr>1_Titles &amp; Breakers</vt:lpstr>
      <vt:lpstr>10_MSVID_White_16x9_2012-08-18</vt:lpstr>
      <vt:lpstr>2_Titles &amp; Breakers</vt:lpstr>
      <vt:lpstr>13_MSVID_White_16x9_2012-08-18</vt:lpstr>
      <vt:lpstr>ScottHa Content</vt:lpstr>
      <vt:lpstr>12_MSVID_White_16x9_2012-08-18</vt:lpstr>
      <vt:lpstr>2_ScottHa Content</vt:lpstr>
      <vt:lpstr>2_5-30536_Build_2014_Breakout_Template_White_16x9</vt:lpstr>
      <vt:lpstr>2_Azure Medium</vt:lpstr>
      <vt:lpstr>2_Azure Graphite</vt:lpstr>
      <vt:lpstr>PowerPoint Presentation</vt:lpstr>
      <vt:lpstr>PowerPoint Presentation</vt:lpstr>
      <vt:lpstr>Intro to ASP.NET Core</vt:lpstr>
      <vt:lpstr>Demo:   Nothing  has  changed!</vt:lpstr>
      <vt:lpstr>PowerPoint Presentation</vt:lpstr>
      <vt:lpstr>github.com/aspnet</vt:lpstr>
      <vt:lpstr>Demo:  Everything  has  changed!</vt:lpstr>
      <vt:lpstr>ASP.NET Core and the Modern Web</vt:lpstr>
      <vt:lpstr>Hosting</vt:lpstr>
      <vt:lpstr>Middleware</vt:lpstr>
      <vt:lpstr>ASP.NET Core Middleware</vt:lpstr>
      <vt:lpstr>Configuration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Leaner, Faster, Web Apps with ASP.NET</dc:title>
  <dc:subject>&lt;Speech title here&gt;</dc:subject>
  <dc:creator>&lt;Speaker name here&gt;</dc:creator>
  <cp:keywords>ASP.NET, Visual Studio, Azure, .NET 2015</cp:keywords>
  <dc:description>Template: Maryfj_x000d_
Formatting: Maryf_x000d_
Audience Type: Internal</dc:description>
  <cp:lastModifiedBy>Jeff Fritz</cp:lastModifiedBy>
  <cp:revision>578</cp:revision>
  <cp:lastPrinted>2015-11-03T20:58:11Z</cp:lastPrinted>
  <dcterms:created xsi:type="dcterms:W3CDTF">2014-06-10T19:28:25Z</dcterms:created>
  <dcterms:modified xsi:type="dcterms:W3CDTF">2016-10-13T14:42:21Z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0x010100078A3CE81BD5B740BA2FE89D8C7B45DC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fs.IsStoryboard">
    <vt:bool>true</vt:bool>
  </property>
</Properties>
</file>